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
  </p:notesMasterIdLst>
  <p:sldIdLst>
    <p:sldId id="261" r:id="rId2"/>
    <p:sldId id="262" r:id="rId3"/>
    <p:sldId id="279" r:id="rId4"/>
    <p:sldId id="275" r:id="rId5"/>
  </p:sldIdLst>
  <p:sldSz cx="7775575" cy="10907713"/>
  <p:notesSz cx="6807200" cy="9939338"/>
  <p:defaultTextStyle>
    <a:defPPr>
      <a:defRPr lang="ja-JP"/>
    </a:defPPr>
    <a:lvl1pPr algn="l" defTabSz="1017588" rtl="0" fontAlgn="base">
      <a:spcBef>
        <a:spcPct val="0"/>
      </a:spcBef>
      <a:spcAft>
        <a:spcPct val="0"/>
      </a:spcAft>
      <a:defRPr kumimoji="1" sz="2000" kern="1200">
        <a:solidFill>
          <a:schemeClr val="tx1"/>
        </a:solidFill>
        <a:latin typeface="Arial" charset="0"/>
        <a:ea typeface="ＭＳ Ｐゴシック" charset="-128"/>
        <a:cs typeface="+mn-cs"/>
      </a:defRPr>
    </a:lvl1pPr>
    <a:lvl2pPr marL="508000" indent="-50800" algn="l" defTabSz="1017588" rtl="0" fontAlgn="base">
      <a:spcBef>
        <a:spcPct val="0"/>
      </a:spcBef>
      <a:spcAft>
        <a:spcPct val="0"/>
      </a:spcAft>
      <a:defRPr kumimoji="1" sz="2000" kern="1200">
        <a:solidFill>
          <a:schemeClr val="tx1"/>
        </a:solidFill>
        <a:latin typeface="Arial" charset="0"/>
        <a:ea typeface="ＭＳ Ｐゴシック" charset="-128"/>
        <a:cs typeface="+mn-cs"/>
      </a:defRPr>
    </a:lvl2pPr>
    <a:lvl3pPr marL="1017588" indent="-103188" algn="l" defTabSz="1017588" rtl="0" fontAlgn="base">
      <a:spcBef>
        <a:spcPct val="0"/>
      </a:spcBef>
      <a:spcAft>
        <a:spcPct val="0"/>
      </a:spcAft>
      <a:defRPr kumimoji="1" sz="2000" kern="1200">
        <a:solidFill>
          <a:schemeClr val="tx1"/>
        </a:solidFill>
        <a:latin typeface="Arial" charset="0"/>
        <a:ea typeface="ＭＳ Ｐゴシック" charset="-128"/>
        <a:cs typeface="+mn-cs"/>
      </a:defRPr>
    </a:lvl3pPr>
    <a:lvl4pPr marL="1527175" indent="-155575" algn="l" defTabSz="1017588" rtl="0" fontAlgn="base">
      <a:spcBef>
        <a:spcPct val="0"/>
      </a:spcBef>
      <a:spcAft>
        <a:spcPct val="0"/>
      </a:spcAft>
      <a:defRPr kumimoji="1" sz="2000" kern="1200">
        <a:solidFill>
          <a:schemeClr val="tx1"/>
        </a:solidFill>
        <a:latin typeface="Arial" charset="0"/>
        <a:ea typeface="ＭＳ Ｐゴシック" charset="-128"/>
        <a:cs typeface="+mn-cs"/>
      </a:defRPr>
    </a:lvl4pPr>
    <a:lvl5pPr marL="2036763" indent="-207963" algn="l" defTabSz="101758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FF3300"/>
    <a:srgbClr val="FFCC66"/>
    <a:srgbClr val="006934"/>
    <a:srgbClr val="E84572"/>
    <a:srgbClr val="CD5D00"/>
    <a:srgbClr val="005BAC"/>
    <a:srgbClr val="906E3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9642" autoAdjust="0"/>
  </p:normalViewPr>
  <p:slideViewPr>
    <p:cSldViewPr snapToGrid="0">
      <p:cViewPr>
        <p:scale>
          <a:sx n="75" d="100"/>
          <a:sy n="75" d="100"/>
        </p:scale>
        <p:origin x="-1284" y="-18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51163" cy="498475"/>
          </a:xfrm>
          <a:prstGeom prst="rect">
            <a:avLst/>
          </a:prstGeom>
          <a:noFill/>
          <a:ln w="9525">
            <a:noFill/>
            <a:miter lim="800000"/>
            <a:headEnd/>
            <a:tailEnd/>
          </a:ln>
        </p:spPr>
        <p:txBody>
          <a:bodyPr vert="horz" wrap="square" lIns="91572" tIns="45786" rIns="91572" bIns="45786" numCol="1" anchor="t" anchorCtr="0" compatLnSpc="1">
            <a:prstTxWarp prst="textNoShape">
              <a:avLst/>
            </a:prstTxWarp>
          </a:bodyPr>
          <a:lstStyle>
            <a:lvl1pPr defTabSz="1027113">
              <a:defRPr sz="11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3854450" y="0"/>
            <a:ext cx="2951163" cy="498475"/>
          </a:xfrm>
          <a:prstGeom prst="rect">
            <a:avLst/>
          </a:prstGeom>
          <a:noFill/>
          <a:ln w="9525">
            <a:noFill/>
            <a:miter lim="800000"/>
            <a:headEnd/>
            <a:tailEnd/>
          </a:ln>
        </p:spPr>
        <p:txBody>
          <a:bodyPr vert="horz" wrap="square" lIns="91572" tIns="45786" rIns="91572" bIns="45786" numCol="1" anchor="t" anchorCtr="0" compatLnSpc="1">
            <a:prstTxWarp prst="textNoShape">
              <a:avLst/>
            </a:prstTxWarp>
          </a:bodyPr>
          <a:lstStyle>
            <a:lvl1pPr algn="r" defTabSz="1027113">
              <a:defRPr sz="1100">
                <a:latin typeface="Calibri" pitchFamily="34" charset="0"/>
              </a:defRPr>
            </a:lvl1pPr>
          </a:lstStyle>
          <a:p>
            <a:pPr>
              <a:defRPr/>
            </a:pPr>
            <a:fld id="{74ED0624-AEDD-4C6D-B215-2C2784E680AD}" type="datetimeFigureOut">
              <a:rPr lang="ja-JP" altLang="en-US"/>
              <a:pPr>
                <a:defRPr/>
              </a:pPr>
              <a:t>2016/8/12</a:t>
            </a:fld>
            <a:endParaRPr lang="en-US" altLang="ja-JP"/>
          </a:p>
        </p:txBody>
      </p:sp>
      <p:sp>
        <p:nvSpPr>
          <p:cNvPr id="4" name="スライド イメージ プレースホルダー 3"/>
          <p:cNvSpPr>
            <a:spLocks noGrp="1" noRot="1" noChangeAspect="1"/>
          </p:cNvSpPr>
          <p:nvPr>
            <p:ph type="sldImg" idx="2"/>
          </p:nvPr>
        </p:nvSpPr>
        <p:spPr>
          <a:xfrm>
            <a:off x="2206625" y="1241425"/>
            <a:ext cx="2393950" cy="3355975"/>
          </a:xfrm>
          <a:prstGeom prst="rect">
            <a:avLst/>
          </a:prstGeom>
          <a:noFill/>
          <a:ln w="12700">
            <a:solidFill>
              <a:prstClr val="black"/>
            </a:solidFill>
          </a:ln>
        </p:spPr>
        <p:txBody>
          <a:bodyPr vert="horz" lIns="90782" tIns="45391" rIns="90782" bIns="45391" rtlCol="0" anchor="ctr"/>
          <a:lstStyle/>
          <a:p>
            <a:pPr lvl="0"/>
            <a:endParaRPr lang="ja-JP" altLang="en-US" noProof="0"/>
          </a:p>
        </p:txBody>
      </p:sp>
      <p:sp>
        <p:nvSpPr>
          <p:cNvPr id="5" name="ノート プレースホルダー 4"/>
          <p:cNvSpPr>
            <a:spLocks noGrp="1"/>
          </p:cNvSpPr>
          <p:nvPr>
            <p:ph type="body" sz="quarter" idx="3"/>
          </p:nvPr>
        </p:nvSpPr>
        <p:spPr bwMode="auto">
          <a:xfrm>
            <a:off x="679450" y="4783138"/>
            <a:ext cx="5448300" cy="3913187"/>
          </a:xfrm>
          <a:prstGeom prst="rect">
            <a:avLst/>
          </a:prstGeom>
          <a:noFill/>
          <a:ln w="9525">
            <a:noFill/>
            <a:miter lim="800000"/>
            <a:headEnd/>
            <a:tailEnd/>
          </a:ln>
        </p:spPr>
        <p:txBody>
          <a:bodyPr vert="horz" wrap="square" lIns="91572" tIns="45786" rIns="91572" bIns="45786"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0" y="9440863"/>
            <a:ext cx="2951163" cy="498475"/>
          </a:xfrm>
          <a:prstGeom prst="rect">
            <a:avLst/>
          </a:prstGeom>
          <a:noFill/>
          <a:ln w="9525">
            <a:noFill/>
            <a:miter lim="800000"/>
            <a:headEnd/>
            <a:tailEnd/>
          </a:ln>
        </p:spPr>
        <p:txBody>
          <a:bodyPr vert="horz" wrap="square" lIns="91572" tIns="45786" rIns="91572" bIns="45786" numCol="1" anchor="b" anchorCtr="0" compatLnSpc="1">
            <a:prstTxWarp prst="textNoShape">
              <a:avLst/>
            </a:prstTxWarp>
          </a:bodyPr>
          <a:lstStyle>
            <a:lvl1pPr defTabSz="1027113">
              <a:defRPr sz="11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4450" y="9440863"/>
            <a:ext cx="2951163" cy="498475"/>
          </a:xfrm>
          <a:prstGeom prst="rect">
            <a:avLst/>
          </a:prstGeom>
          <a:noFill/>
          <a:ln w="9525">
            <a:noFill/>
            <a:miter lim="800000"/>
            <a:headEnd/>
            <a:tailEnd/>
          </a:ln>
        </p:spPr>
        <p:txBody>
          <a:bodyPr vert="horz" wrap="square" lIns="91572" tIns="45786" rIns="91572" bIns="45786" numCol="1" anchor="b" anchorCtr="0" compatLnSpc="1">
            <a:prstTxWarp prst="textNoShape">
              <a:avLst/>
            </a:prstTxWarp>
          </a:bodyPr>
          <a:lstStyle>
            <a:lvl1pPr algn="r" defTabSz="1027113">
              <a:defRPr sz="1100">
                <a:latin typeface="Calibri" pitchFamily="34" charset="0"/>
              </a:defRPr>
            </a:lvl1pPr>
          </a:lstStyle>
          <a:p>
            <a:pPr>
              <a:defRPr/>
            </a:pPr>
            <a:fld id="{224DD4A1-3699-4687-9F8F-4641613435AE}"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notesStyle>
    <a:lvl1pPr algn="l" defTabSz="1017588" rtl="0" eaLnBrk="0" fontAlgn="base" hangingPunct="0">
      <a:spcBef>
        <a:spcPct val="30000"/>
      </a:spcBef>
      <a:spcAft>
        <a:spcPct val="0"/>
      </a:spcAft>
      <a:defRPr kumimoji="1" sz="1300" kern="1200">
        <a:solidFill>
          <a:schemeClr val="tx1"/>
        </a:solidFill>
        <a:latin typeface="+mn-lt"/>
        <a:ea typeface="+mn-ea"/>
        <a:cs typeface="+mn-cs"/>
      </a:defRPr>
    </a:lvl1pPr>
    <a:lvl2pPr marL="508000" algn="l" defTabSz="1017588" rtl="0" eaLnBrk="0" fontAlgn="base" hangingPunct="0">
      <a:spcBef>
        <a:spcPct val="30000"/>
      </a:spcBef>
      <a:spcAft>
        <a:spcPct val="0"/>
      </a:spcAft>
      <a:defRPr kumimoji="1" sz="1300" kern="1200">
        <a:solidFill>
          <a:schemeClr val="tx1"/>
        </a:solidFill>
        <a:latin typeface="+mn-lt"/>
        <a:ea typeface="+mn-ea"/>
        <a:cs typeface="+mn-cs"/>
      </a:defRPr>
    </a:lvl2pPr>
    <a:lvl3pPr marL="1017588" algn="l" defTabSz="1017588" rtl="0" eaLnBrk="0" fontAlgn="base" hangingPunct="0">
      <a:spcBef>
        <a:spcPct val="30000"/>
      </a:spcBef>
      <a:spcAft>
        <a:spcPct val="0"/>
      </a:spcAft>
      <a:defRPr kumimoji="1" sz="1300" kern="1200">
        <a:solidFill>
          <a:schemeClr val="tx1"/>
        </a:solidFill>
        <a:latin typeface="+mn-lt"/>
        <a:ea typeface="+mn-ea"/>
        <a:cs typeface="+mn-cs"/>
      </a:defRPr>
    </a:lvl3pPr>
    <a:lvl4pPr marL="1527175" algn="l" defTabSz="1017588" rtl="0" eaLnBrk="0" fontAlgn="base" hangingPunct="0">
      <a:spcBef>
        <a:spcPct val="30000"/>
      </a:spcBef>
      <a:spcAft>
        <a:spcPct val="0"/>
      </a:spcAft>
      <a:defRPr kumimoji="1" sz="1300" kern="1200">
        <a:solidFill>
          <a:schemeClr val="tx1"/>
        </a:solidFill>
        <a:latin typeface="+mn-lt"/>
        <a:ea typeface="+mn-ea"/>
        <a:cs typeface="+mn-cs"/>
      </a:defRPr>
    </a:lvl4pPr>
    <a:lvl5pPr marL="2036763" algn="l" defTabSz="1017588" rtl="0" eaLnBrk="0" fontAlgn="base" hangingPunct="0">
      <a:spcBef>
        <a:spcPct val="30000"/>
      </a:spcBef>
      <a:spcAft>
        <a:spcPct val="0"/>
      </a:spcAft>
      <a:defRPr kumimoji="1" sz="1300"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E16AD6C2-9DAA-4A82-9125-EAA70EF36C39}"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D4BFDC61-7257-44B1-9A2B-8EF365BCEA12}" type="slidenum">
              <a:rPr lang="en-US"/>
              <a:pPr>
                <a:defRPr/>
              </a:pPr>
              <a:t>&lt;#&gt;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6D1ADA27-3C44-430F-9F6D-96D5453C96C0}"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D9E67747-6D83-457F-81D9-4E44F8D79BCC}" type="slidenum">
              <a:rPr lang="en-US"/>
              <a:pPr>
                <a:defRPr/>
              </a:pPr>
              <a:t>&lt;#&gt;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5624633F-C608-4311-9E0A-AB215577D77B}"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D77DFDD-0632-4B22-9126-8895D5818908}" type="slidenum">
              <a:rPr lang="en-US"/>
              <a:pPr>
                <a:defRPr/>
              </a:pPr>
              <a:t>&lt;#&gt;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60C36353-96CF-4B5B-8099-AD022BF11035}"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D67D5199-9BE9-4425-9828-DF564035225B}" type="slidenum">
              <a:rPr lang="en-US"/>
              <a:pPr>
                <a:defRPr/>
              </a:pPr>
              <a:t>&lt;#&gt;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52F63A93-4D8D-4E37-BD37-1CC85138532B}" type="datetimeFigureOut">
              <a:rPr lang="en-US"/>
              <a:pPr>
                <a:defRPr/>
              </a:pPr>
              <a:t>8/12/2016</a:t>
            </a:fld>
            <a:endParaRPr lang="en-US" dirty="0"/>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E6C4F762-7150-4086-A0CF-8E30E2C57A0B}" type="slidenum">
              <a:rPr lang="en-US"/>
              <a:pPr>
                <a:defRPr/>
              </a:pPr>
              <a:t>&lt;#&gt;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E425D95-A25D-4064-AED4-3656AF65B775}"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7E3B8DD-044A-4ECF-B29F-9870F4376FB3}" type="slidenum">
              <a:rPr lang="en-US"/>
              <a:pPr>
                <a:defRPr/>
              </a:pPr>
              <a:t>&lt;#&gt;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F8FA387D-4D37-404D-B094-04E504968DCC}" type="datetimeFigureOut">
              <a:rPr lang="en-US"/>
              <a:pPr>
                <a:defRPr/>
              </a:pPr>
              <a:t>8/12/2016</a:t>
            </a:fld>
            <a:endParaRPr lang="en-US" dirty="0"/>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F5FDDFA5-C8D2-4CDF-97E6-C1946F208A5D}" type="slidenum">
              <a:rPr lang="en-US"/>
              <a:pPr>
                <a:defRPr/>
              </a:pPr>
              <a:t>&lt;#&gt;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ACDB4955-2974-442F-BC8B-158EBD373BF8}" type="datetimeFigureOut">
              <a:rPr lang="en-US"/>
              <a:pPr>
                <a:defRPr/>
              </a:pPr>
              <a:t>8/12/2016</a:t>
            </a:fld>
            <a:endParaRPr lang="en-US" dirty="0"/>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8904D48C-ECE4-4629-94C6-1D35DD72FF33}" type="slidenum">
              <a:rPr lang="en-US"/>
              <a:pPr>
                <a:defRPr/>
              </a:pPr>
              <a:t>&lt;#&gt;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D979D3D7-9359-42C2-BC1A-028984D26370}" type="datetimeFigureOut">
              <a:rPr lang="en-US"/>
              <a:pPr>
                <a:defRPr/>
              </a:pPr>
              <a:t>8/12/2016</a:t>
            </a:fld>
            <a:endParaRPr lang="en-US" dirty="0"/>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8E2EE419-676B-4257-BF6C-274446EF0FED}" type="slidenum">
              <a:rPr lang="en-US"/>
              <a:pPr>
                <a:defRPr/>
              </a:pPr>
              <a:t>&lt;#&gt;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978CA108-1F9C-4BE9-B50C-1C29EC6264A1}"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0E5F8765-C26C-4739-9263-7420D5DB3D39}" type="slidenum">
              <a:rPr lang="en-US"/>
              <a:pPr>
                <a:defRPr/>
              </a:pPr>
              <a:t>&lt;#&gt;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E45B1DFA-759C-42C3-9F1E-10856953EC62}" type="datetimeFigureOut">
              <a:rPr lang="en-US"/>
              <a:pPr>
                <a:defRPr/>
              </a:pPr>
              <a:t>8/12/2016</a:t>
            </a:fld>
            <a:endParaRPr lang="en-US" dirty="0"/>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endParaRPr lang="en-US"/>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defTabSz="1019007" fontAlgn="auto">
              <a:spcBef>
                <a:spcPts val="0"/>
              </a:spcBef>
              <a:spcAft>
                <a:spcPts val="0"/>
              </a:spcAft>
              <a:defRPr sz="2006">
                <a:solidFill>
                  <a:prstClr val="black">
                    <a:tint val="75000"/>
                  </a:prstClr>
                </a:solidFill>
                <a:latin typeface="+mn-lt"/>
                <a:ea typeface="+mn-ea"/>
              </a:defRPr>
            </a:lvl1pPr>
          </a:lstStyle>
          <a:p>
            <a:pPr>
              <a:defRPr/>
            </a:pPr>
            <a:fld id="{0E510280-2D92-4E42-BE2B-963816C155CC}" type="slidenum">
              <a:rPr lang="en-US"/>
              <a:pPr>
                <a:defRPr/>
              </a:pPr>
              <a:t>&lt;#&gt;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89" r:id="rId12"/>
    <p:sldLayoutId id="2147483688" r:id="rId13"/>
  </p:sldLayoutIdLst>
  <p:txStyles>
    <p:titleStyle>
      <a:lvl1pPr algn="l" defTabSz="776288" rtl="0" eaLnBrk="0" fontAlgn="base" hangingPunct="0">
        <a:lnSpc>
          <a:spcPct val="90000"/>
        </a:lnSpc>
        <a:spcBef>
          <a:spcPct val="0"/>
        </a:spcBef>
        <a:spcAft>
          <a:spcPct val="0"/>
        </a:spcAft>
        <a:defRPr kumimoji="1" sz="3700" kern="1200">
          <a:solidFill>
            <a:schemeClr val="tx1"/>
          </a:solidFill>
          <a:latin typeface="+mj-lt"/>
          <a:ea typeface="+mj-ea"/>
          <a:cs typeface="+mj-cs"/>
        </a:defRPr>
      </a:lvl1pPr>
      <a:lvl2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eaLnBrk="0" fontAlgn="base" hangingPunct="0">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eaLnBrk="0" fontAlgn="base" hangingPunct="0">
        <a:lnSpc>
          <a:spcPct val="90000"/>
        </a:lnSpc>
        <a:spcBef>
          <a:spcPts val="850"/>
        </a:spcBef>
        <a:spcAft>
          <a:spcPct val="0"/>
        </a:spcAft>
        <a:buFont typeface="Arial" charset="0"/>
        <a:buChar char="•"/>
        <a:defRPr kumimoji="1" sz="2300" kern="1200">
          <a:solidFill>
            <a:schemeClr val="tx1"/>
          </a:solidFill>
          <a:latin typeface="+mn-lt"/>
          <a:ea typeface="+mn-ea"/>
          <a:cs typeface="+mn-cs"/>
        </a:defRPr>
      </a:lvl1pPr>
      <a:lvl2pPr marL="582613" indent="-193675" algn="l" defTabSz="776288" rtl="0" eaLnBrk="0" fontAlgn="base" hangingPunct="0">
        <a:lnSpc>
          <a:spcPct val="90000"/>
        </a:lnSpc>
        <a:spcBef>
          <a:spcPts val="425"/>
        </a:spcBef>
        <a:spcAft>
          <a:spcPct val="0"/>
        </a:spcAft>
        <a:buFont typeface="Arial" charset="0"/>
        <a:buChar char="•"/>
        <a:defRPr kumimoji="1" sz="2000" kern="1200">
          <a:solidFill>
            <a:schemeClr val="tx1"/>
          </a:solidFill>
          <a:latin typeface="+mn-lt"/>
          <a:ea typeface="+mn-ea"/>
          <a:cs typeface="+mn-cs"/>
        </a:defRPr>
      </a:lvl2pPr>
      <a:lvl3pPr marL="971550" indent="-193675" algn="l" defTabSz="776288" rtl="0" eaLnBrk="0" fontAlgn="base" hangingPunct="0">
        <a:lnSpc>
          <a:spcPct val="90000"/>
        </a:lnSpc>
        <a:spcBef>
          <a:spcPts val="425"/>
        </a:spcBef>
        <a:spcAft>
          <a:spcPct val="0"/>
        </a:spcAft>
        <a:buFont typeface="Arial" charset="0"/>
        <a:buChar char="•"/>
        <a:defRPr kumimoji="1" sz="1700" kern="1200">
          <a:solidFill>
            <a:schemeClr val="tx1"/>
          </a:solidFill>
          <a:latin typeface="+mn-lt"/>
          <a:ea typeface="+mn-ea"/>
          <a:cs typeface="+mn-cs"/>
        </a:defRPr>
      </a:lvl3pPr>
      <a:lvl4pPr marL="1360488" indent="-193675" algn="l" defTabSz="776288" rtl="0" eaLnBrk="0" fontAlgn="base" hangingPunct="0">
        <a:lnSpc>
          <a:spcPct val="90000"/>
        </a:lnSpc>
        <a:spcBef>
          <a:spcPts val="425"/>
        </a:spcBef>
        <a:spcAft>
          <a:spcPct val="0"/>
        </a:spcAft>
        <a:buFont typeface="Arial" charset="0"/>
        <a:buChar char="•"/>
        <a:defRPr kumimoji="1" sz="1500" kern="1200">
          <a:solidFill>
            <a:schemeClr val="tx1"/>
          </a:solidFill>
          <a:latin typeface="+mn-lt"/>
          <a:ea typeface="+mn-ea"/>
          <a:cs typeface="+mn-cs"/>
        </a:defRPr>
      </a:lvl4pPr>
      <a:lvl5pPr marL="1747838" indent="-193675" algn="l" defTabSz="776288" rtl="0" eaLnBrk="0" fontAlgn="base" hangingPunct="0">
        <a:lnSpc>
          <a:spcPct val="90000"/>
        </a:lnSpc>
        <a:spcBef>
          <a:spcPts val="425"/>
        </a:spcBef>
        <a:spcAft>
          <a:spcPct val="0"/>
        </a:spcAft>
        <a:buFont typeface="Arial"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7.jpe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jpeg"/><Relationship Id="rId24" Type="http://schemas.openxmlformats.org/officeDocument/2006/relationships/image" Target="../media/image42.jpeg"/><Relationship Id="rId32" Type="http://schemas.openxmlformats.org/officeDocument/2006/relationships/image" Target="../media/image50.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jpeg"/><Relationship Id="rId28" Type="http://schemas.openxmlformats.org/officeDocument/2006/relationships/image" Target="../media/image46.jpeg"/><Relationship Id="rId10" Type="http://schemas.openxmlformats.org/officeDocument/2006/relationships/image" Target="../media/image28.jpeg"/><Relationship Id="rId19" Type="http://schemas.openxmlformats.org/officeDocument/2006/relationships/image" Target="../media/image37.jpeg"/><Relationship Id="rId31" Type="http://schemas.openxmlformats.org/officeDocument/2006/relationships/image" Target="../media/image49.jpe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 Id="rId27" Type="http://schemas.openxmlformats.org/officeDocument/2006/relationships/image" Target="../media/image45.jpeg"/><Relationship Id="rId30"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図 33"/>
          <p:cNvPicPr>
            <a:picLocks noChangeAspect="1"/>
          </p:cNvPicPr>
          <p:nvPr/>
        </p:nvPicPr>
        <p:blipFill>
          <a:blip r:embed="rId2"/>
          <a:srcRect/>
          <a:stretch>
            <a:fillRect/>
          </a:stretch>
        </p:blipFill>
        <p:spPr bwMode="auto">
          <a:xfrm>
            <a:off x="0" y="-1588"/>
            <a:ext cx="8158163" cy="10909301"/>
          </a:xfrm>
          <a:prstGeom prst="rect">
            <a:avLst/>
          </a:prstGeom>
          <a:noFill/>
          <a:ln w="9525">
            <a:noFill/>
            <a:miter lim="800000"/>
            <a:headEnd/>
            <a:tailEnd/>
          </a:ln>
        </p:spPr>
      </p:pic>
      <p:pic>
        <p:nvPicPr>
          <p:cNvPr id="16386" name="図 31"/>
          <p:cNvPicPr>
            <a:picLocks noChangeAspect="1"/>
          </p:cNvPicPr>
          <p:nvPr/>
        </p:nvPicPr>
        <p:blipFill>
          <a:blip r:embed="rId3"/>
          <a:srcRect/>
          <a:stretch>
            <a:fillRect/>
          </a:stretch>
        </p:blipFill>
        <p:spPr bwMode="auto">
          <a:xfrm>
            <a:off x="3879850" y="1268413"/>
            <a:ext cx="1998663" cy="1951037"/>
          </a:xfrm>
          <a:prstGeom prst="rect">
            <a:avLst/>
          </a:prstGeom>
          <a:noFill/>
          <a:ln w="9525">
            <a:noFill/>
            <a:miter lim="800000"/>
            <a:headEnd/>
            <a:tailEnd/>
          </a:ln>
        </p:spPr>
      </p:pic>
      <p:pic>
        <p:nvPicPr>
          <p:cNvPr id="16387" name="Picture 3" descr="Z:\秋田　おかず箱\画像\ロゴ\おかず箱おばあちゃん.png"/>
          <p:cNvPicPr>
            <a:picLocks noChangeAspect="1" noChangeArrowheads="1"/>
          </p:cNvPicPr>
          <p:nvPr/>
        </p:nvPicPr>
        <p:blipFill>
          <a:blip r:embed="rId4"/>
          <a:srcRect/>
          <a:stretch>
            <a:fillRect/>
          </a:stretch>
        </p:blipFill>
        <p:spPr bwMode="auto">
          <a:xfrm>
            <a:off x="2066925" y="2878138"/>
            <a:ext cx="3201988" cy="3784600"/>
          </a:xfrm>
          <a:prstGeom prst="rect">
            <a:avLst/>
          </a:prstGeom>
          <a:noFill/>
          <a:ln w="9525">
            <a:noFill/>
            <a:miter lim="800000"/>
            <a:headEnd/>
            <a:tailEnd/>
          </a:ln>
        </p:spPr>
      </p:pic>
      <p:pic>
        <p:nvPicPr>
          <p:cNvPr id="16388" name="図 34"/>
          <p:cNvPicPr>
            <a:picLocks noChangeAspect="1"/>
          </p:cNvPicPr>
          <p:nvPr/>
        </p:nvPicPr>
        <p:blipFill>
          <a:blip r:embed="rId5"/>
          <a:srcRect/>
          <a:stretch>
            <a:fillRect/>
          </a:stretch>
        </p:blipFill>
        <p:spPr bwMode="auto">
          <a:xfrm>
            <a:off x="5281613" y="2378075"/>
            <a:ext cx="2036762" cy="1885950"/>
          </a:xfrm>
          <a:prstGeom prst="rect">
            <a:avLst/>
          </a:prstGeom>
          <a:noFill/>
          <a:ln w="9525">
            <a:noFill/>
            <a:miter lim="800000"/>
            <a:headEnd/>
            <a:tailEnd/>
          </a:ln>
        </p:spPr>
      </p:pic>
      <p:pic>
        <p:nvPicPr>
          <p:cNvPr id="16389" name="図 28"/>
          <p:cNvPicPr>
            <a:picLocks noChangeAspect="1"/>
          </p:cNvPicPr>
          <p:nvPr/>
        </p:nvPicPr>
        <p:blipFill>
          <a:blip r:embed="rId6"/>
          <a:srcRect/>
          <a:stretch>
            <a:fillRect/>
          </a:stretch>
        </p:blipFill>
        <p:spPr bwMode="auto">
          <a:xfrm>
            <a:off x="5407025" y="4264025"/>
            <a:ext cx="2185988" cy="2051050"/>
          </a:xfrm>
          <a:prstGeom prst="rect">
            <a:avLst/>
          </a:prstGeom>
          <a:noFill/>
          <a:ln w="9525">
            <a:noFill/>
            <a:miter lim="800000"/>
            <a:headEnd/>
            <a:tailEnd/>
          </a:ln>
        </p:spPr>
      </p:pic>
      <p:pic>
        <p:nvPicPr>
          <p:cNvPr id="16390" name="図 37"/>
          <p:cNvPicPr>
            <a:picLocks noChangeAspect="1"/>
          </p:cNvPicPr>
          <p:nvPr/>
        </p:nvPicPr>
        <p:blipFill>
          <a:blip r:embed="rId7"/>
          <a:srcRect/>
          <a:stretch>
            <a:fillRect/>
          </a:stretch>
        </p:blipFill>
        <p:spPr bwMode="auto">
          <a:xfrm>
            <a:off x="1978025" y="1374775"/>
            <a:ext cx="1998663" cy="1981200"/>
          </a:xfrm>
          <a:prstGeom prst="rect">
            <a:avLst/>
          </a:prstGeom>
          <a:noFill/>
          <a:ln w="9525">
            <a:noFill/>
            <a:miter lim="800000"/>
            <a:headEnd/>
            <a:tailEnd/>
          </a:ln>
        </p:spPr>
      </p:pic>
      <p:pic>
        <p:nvPicPr>
          <p:cNvPr id="16391" name="図 29"/>
          <p:cNvPicPr>
            <a:picLocks noChangeAspect="1"/>
          </p:cNvPicPr>
          <p:nvPr/>
        </p:nvPicPr>
        <p:blipFill>
          <a:blip r:embed="rId8"/>
          <a:srcRect/>
          <a:stretch>
            <a:fillRect/>
          </a:stretch>
        </p:blipFill>
        <p:spPr bwMode="auto">
          <a:xfrm>
            <a:off x="471488" y="2495550"/>
            <a:ext cx="1963737" cy="1965325"/>
          </a:xfrm>
          <a:prstGeom prst="rect">
            <a:avLst/>
          </a:prstGeom>
          <a:noFill/>
          <a:ln w="9525">
            <a:noFill/>
            <a:miter lim="800000"/>
            <a:headEnd/>
            <a:tailEnd/>
          </a:ln>
        </p:spPr>
      </p:pic>
      <p:pic>
        <p:nvPicPr>
          <p:cNvPr id="16392" name="図 35"/>
          <p:cNvPicPr>
            <a:picLocks noChangeAspect="1"/>
          </p:cNvPicPr>
          <p:nvPr/>
        </p:nvPicPr>
        <p:blipFill>
          <a:blip r:embed="rId9"/>
          <a:srcRect/>
          <a:stretch>
            <a:fillRect/>
          </a:stretch>
        </p:blipFill>
        <p:spPr bwMode="auto">
          <a:xfrm>
            <a:off x="407988" y="4310063"/>
            <a:ext cx="1970087" cy="1962150"/>
          </a:xfrm>
          <a:prstGeom prst="rect">
            <a:avLst/>
          </a:prstGeom>
          <a:noFill/>
          <a:ln w="9525">
            <a:noFill/>
            <a:miter lim="800000"/>
            <a:headEnd/>
            <a:tailEnd/>
          </a:ln>
        </p:spPr>
      </p:pic>
      <p:sp>
        <p:nvSpPr>
          <p:cNvPr id="16393" name="正方形/長方形 5"/>
          <p:cNvSpPr>
            <a:spLocks noChangeArrowheads="1"/>
          </p:cNvSpPr>
          <p:nvPr/>
        </p:nvSpPr>
        <p:spPr bwMode="auto">
          <a:xfrm>
            <a:off x="3902075" y="1666875"/>
            <a:ext cx="2055813" cy="1044575"/>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福利厚生</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従業員様の緊急出勤にもご利用頂けます</a:t>
            </a:r>
          </a:p>
        </p:txBody>
      </p:sp>
      <p:pic>
        <p:nvPicPr>
          <p:cNvPr id="16394" name="図 27"/>
          <p:cNvPicPr>
            <a:picLocks noChangeAspect="1"/>
          </p:cNvPicPr>
          <p:nvPr/>
        </p:nvPicPr>
        <p:blipFill>
          <a:blip r:embed="rId10"/>
          <a:srcRect/>
          <a:stretch>
            <a:fillRect/>
          </a:stretch>
        </p:blipFill>
        <p:spPr bwMode="auto">
          <a:xfrm>
            <a:off x="254000" y="6515100"/>
            <a:ext cx="7775575" cy="4087813"/>
          </a:xfrm>
          <a:prstGeom prst="rect">
            <a:avLst/>
          </a:prstGeom>
          <a:noFill/>
          <a:ln w="9525">
            <a:noFill/>
            <a:miter lim="800000"/>
            <a:headEnd/>
            <a:tailEnd/>
          </a:ln>
        </p:spPr>
      </p:pic>
      <p:pic>
        <p:nvPicPr>
          <p:cNvPr id="16395" name="図 32"/>
          <p:cNvPicPr>
            <a:picLocks noChangeAspect="1"/>
          </p:cNvPicPr>
          <p:nvPr/>
        </p:nvPicPr>
        <p:blipFill>
          <a:blip r:embed="rId11"/>
          <a:srcRect/>
          <a:stretch>
            <a:fillRect/>
          </a:stretch>
        </p:blipFill>
        <p:spPr bwMode="auto">
          <a:xfrm>
            <a:off x="5535613" y="10204450"/>
            <a:ext cx="2455862" cy="525463"/>
          </a:xfrm>
          <a:prstGeom prst="rect">
            <a:avLst/>
          </a:prstGeom>
          <a:noFill/>
          <a:ln w="9525">
            <a:noFill/>
            <a:miter lim="800000"/>
            <a:headEnd/>
            <a:tailEnd/>
          </a:ln>
        </p:spPr>
      </p:pic>
      <p:sp>
        <p:nvSpPr>
          <p:cNvPr id="16396" name="正方形/長方形 1"/>
          <p:cNvSpPr>
            <a:spLocks noChangeArrowheads="1"/>
          </p:cNvSpPr>
          <p:nvPr/>
        </p:nvSpPr>
        <p:spPr bwMode="auto">
          <a:xfrm>
            <a:off x="623888" y="9525"/>
            <a:ext cx="6980237" cy="584200"/>
          </a:xfrm>
          <a:prstGeom prst="rect">
            <a:avLst/>
          </a:prstGeom>
          <a:noFill/>
          <a:ln w="9525">
            <a:noFill/>
            <a:miter lim="800000"/>
            <a:headEnd/>
            <a:tailEnd/>
          </a:ln>
        </p:spPr>
        <p:txBody>
          <a:bodyPr>
            <a:spAutoFit/>
          </a:bodyPr>
          <a:lstStyle/>
          <a:p>
            <a:pPr algn="ctr"/>
            <a:r>
              <a:rPr lang="ja-JP" altLang="en-US" sz="3200" b="1">
                <a:solidFill>
                  <a:srgbClr val="006934"/>
                </a:solidFill>
                <a:latin typeface="07やさしさゴシック手書き"/>
                <a:ea typeface="07やさしさゴシック手書き"/>
                <a:cs typeface="07やさしさゴシック手書き"/>
              </a:rPr>
              <a:t>いざ</a:t>
            </a:r>
            <a:r>
              <a:rPr lang="ja-JP" altLang="en-US" sz="2400">
                <a:solidFill>
                  <a:srgbClr val="006934"/>
                </a:solidFill>
                <a:latin typeface="07やさしさゴシック手書き"/>
                <a:ea typeface="07やさしさゴシック手書き"/>
                <a:cs typeface="07やさしさゴシック手書き"/>
              </a:rPr>
              <a:t>という時の災害食に！</a:t>
            </a:r>
            <a:endParaRPr lang="en-US" altLang="ja-JP" sz="2400">
              <a:solidFill>
                <a:srgbClr val="006934"/>
              </a:solidFill>
              <a:latin typeface="07やさしさゴシック手書き"/>
              <a:ea typeface="07やさしさゴシック手書き"/>
              <a:cs typeface="07やさしさゴシック手書き"/>
            </a:endParaRPr>
          </a:p>
        </p:txBody>
      </p:sp>
      <p:sp>
        <p:nvSpPr>
          <p:cNvPr id="16397" name="正方形/長方形 3"/>
          <p:cNvSpPr>
            <a:spLocks noChangeArrowheads="1"/>
          </p:cNvSpPr>
          <p:nvPr/>
        </p:nvSpPr>
        <p:spPr bwMode="auto">
          <a:xfrm>
            <a:off x="509588" y="2759075"/>
            <a:ext cx="1916112" cy="1362075"/>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健康</a:t>
            </a: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ビタミン・ミネラル等</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不足栄養成分を</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補うことができます</a:t>
            </a:r>
          </a:p>
        </p:txBody>
      </p:sp>
      <p:sp>
        <p:nvSpPr>
          <p:cNvPr id="16398" name="正方形/長方形 4"/>
          <p:cNvSpPr>
            <a:spLocks noChangeArrowheads="1"/>
          </p:cNvSpPr>
          <p:nvPr/>
        </p:nvSpPr>
        <p:spPr bwMode="auto">
          <a:xfrm>
            <a:off x="2038350" y="1795463"/>
            <a:ext cx="1914525" cy="1044575"/>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普段使い</a:t>
            </a: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ができるから、</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無駄なく使えます</a:t>
            </a:r>
          </a:p>
        </p:txBody>
      </p:sp>
      <p:sp>
        <p:nvSpPr>
          <p:cNvPr id="16399" name="正方形/長方形 6"/>
          <p:cNvSpPr>
            <a:spLocks noChangeArrowheads="1"/>
          </p:cNvSpPr>
          <p:nvPr/>
        </p:nvSpPr>
        <p:spPr bwMode="auto">
          <a:xfrm>
            <a:off x="419100" y="4675188"/>
            <a:ext cx="1958975" cy="1374775"/>
          </a:xfrm>
          <a:prstGeom prst="rect">
            <a:avLst/>
          </a:prstGeom>
          <a:noFill/>
          <a:ln w="9525">
            <a:noFill/>
            <a:miter lim="800000"/>
            <a:headEnd/>
            <a:tailEnd/>
          </a:ln>
        </p:spPr>
        <p:txBody>
          <a:bodyPr>
            <a:spAutoFit/>
          </a:bodyPr>
          <a:lstStyle/>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管理不要</a:t>
            </a: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　忘れがちな</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賞味期限管理は</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お任せ下さい。</a:t>
            </a:r>
            <a:endParaRPr lang="en-US" altLang="ja-JP" sz="1500">
              <a:solidFill>
                <a:schemeClr val="bg1"/>
              </a:solidFill>
              <a:latin typeface="07やさしさゴシック手書き"/>
              <a:ea typeface="07やさしさゴシック手書き"/>
              <a:cs typeface="07やさしさゴシック手書き"/>
            </a:endParaRPr>
          </a:p>
        </p:txBody>
      </p:sp>
      <p:sp>
        <p:nvSpPr>
          <p:cNvPr id="16400" name="正方形/長方形 7"/>
          <p:cNvSpPr>
            <a:spLocks noChangeArrowheads="1"/>
          </p:cNvSpPr>
          <p:nvPr/>
        </p:nvSpPr>
        <p:spPr bwMode="auto">
          <a:xfrm>
            <a:off x="5468938" y="4411663"/>
            <a:ext cx="2060575" cy="1695450"/>
          </a:xfrm>
          <a:prstGeom prst="rect">
            <a:avLst/>
          </a:prstGeom>
          <a:noFill/>
          <a:ln w="9525">
            <a:noFill/>
            <a:miter lim="800000"/>
            <a:headEnd/>
            <a:tailEnd/>
          </a:ln>
        </p:spPr>
        <p:txBody>
          <a:bodyPr>
            <a:spAutoFit/>
          </a:bodyPr>
          <a:lstStyle/>
          <a:p>
            <a:pPr algn="ctr">
              <a:lnSpc>
                <a:spcPts val="2500"/>
              </a:lnSpc>
            </a:pPr>
            <a:r>
              <a:rPr lang="ja-JP" altLang="en-US" sz="2400">
                <a:solidFill>
                  <a:schemeClr val="bg1"/>
                </a:solidFill>
                <a:latin typeface="07やさしさゴシック手書き"/>
                <a:ea typeface="07やさしさゴシック手書き"/>
                <a:cs typeface="07やさしさゴシック手書き"/>
              </a:rPr>
              <a:t>豊富な</a:t>
            </a:r>
          </a:p>
          <a:p>
            <a:pPr algn="ctr">
              <a:lnSpc>
                <a:spcPts val="2500"/>
              </a:lnSpc>
            </a:pPr>
            <a:r>
              <a:rPr lang="ja-JP" altLang="en-US" sz="2400">
                <a:solidFill>
                  <a:schemeClr val="bg1"/>
                </a:solidFill>
                <a:latin typeface="07やさしさゴシック手書き"/>
                <a:ea typeface="07やさしさゴシック手書き"/>
                <a:cs typeface="07やさしさゴシック手書き"/>
              </a:rPr>
              <a:t>メニュー</a:t>
            </a: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ご飯・カレー・主菜</a:t>
            </a:r>
            <a:endParaRPr lang="en-US" altLang="ja-JP" sz="15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500">
                <a:solidFill>
                  <a:schemeClr val="bg1"/>
                </a:solidFill>
                <a:latin typeface="07やさしさゴシック手書き"/>
                <a:ea typeface="07やさしさゴシック手書き"/>
                <a:cs typeface="07やさしさゴシック手書き"/>
              </a:rPr>
              <a:t>副菜が、関西好みの味付になっています</a:t>
            </a:r>
          </a:p>
        </p:txBody>
      </p:sp>
      <p:sp>
        <p:nvSpPr>
          <p:cNvPr id="16401" name="正方形/長方形 13"/>
          <p:cNvSpPr>
            <a:spLocks noChangeArrowheads="1"/>
          </p:cNvSpPr>
          <p:nvPr/>
        </p:nvSpPr>
        <p:spPr bwMode="auto">
          <a:xfrm>
            <a:off x="5534025" y="10244138"/>
            <a:ext cx="2470150" cy="473075"/>
          </a:xfrm>
          <a:prstGeom prst="rect">
            <a:avLst/>
          </a:prstGeom>
          <a:noFill/>
          <a:ln w="9525">
            <a:noFill/>
            <a:miter lim="800000"/>
            <a:headEnd/>
            <a:tailEnd/>
          </a:ln>
        </p:spPr>
        <p:txBody>
          <a:bodyPr>
            <a:spAutoFit/>
          </a:bodyPr>
          <a:lstStyle/>
          <a:p>
            <a:pPr>
              <a:lnSpc>
                <a:spcPts val="1500"/>
              </a:lnSpc>
            </a:pPr>
            <a:r>
              <a:rPr lang="ja-JP" altLang="en-US" sz="1500">
                <a:solidFill>
                  <a:schemeClr val="bg1"/>
                </a:solidFill>
                <a:latin typeface="HGPｺﾞｼｯｸE" pitchFamily="50" charset="-128"/>
                <a:ea typeface="HGPｺﾞｼｯｸE" pitchFamily="50" charset="-128"/>
              </a:rPr>
              <a:t>ご興味がある方は</a:t>
            </a:r>
          </a:p>
          <a:p>
            <a:pPr>
              <a:lnSpc>
                <a:spcPts val="1500"/>
              </a:lnSpc>
            </a:pPr>
            <a:r>
              <a:rPr lang="ja-JP" altLang="en-US" sz="1500">
                <a:solidFill>
                  <a:schemeClr val="bg1"/>
                </a:solidFill>
                <a:latin typeface="HGPｺﾞｼｯｸE" pitchFamily="50" charset="-128"/>
                <a:ea typeface="HGPｺﾞｼｯｸE" pitchFamily="50" charset="-128"/>
              </a:rPr>
              <a:t>お気軽にお電話ください。</a:t>
            </a:r>
          </a:p>
        </p:txBody>
      </p:sp>
      <p:pic>
        <p:nvPicPr>
          <p:cNvPr id="16402" name="図 18"/>
          <p:cNvPicPr>
            <a:picLocks noChangeAspect="1"/>
          </p:cNvPicPr>
          <p:nvPr/>
        </p:nvPicPr>
        <p:blipFill>
          <a:blip r:embed="rId12"/>
          <a:srcRect/>
          <a:stretch>
            <a:fillRect/>
          </a:stretch>
        </p:blipFill>
        <p:spPr bwMode="auto">
          <a:xfrm rot="-1232212">
            <a:off x="266700" y="1006475"/>
            <a:ext cx="1712913" cy="1089025"/>
          </a:xfrm>
          <a:prstGeom prst="rect">
            <a:avLst/>
          </a:prstGeom>
          <a:noFill/>
          <a:ln w="9525">
            <a:noFill/>
            <a:miter lim="800000"/>
            <a:headEnd/>
            <a:tailEnd/>
          </a:ln>
        </p:spPr>
      </p:pic>
      <p:pic>
        <p:nvPicPr>
          <p:cNvPr id="16403" name="図 20"/>
          <p:cNvPicPr>
            <a:picLocks noChangeAspect="1"/>
          </p:cNvPicPr>
          <p:nvPr/>
        </p:nvPicPr>
        <p:blipFill>
          <a:blip r:embed="rId13"/>
          <a:srcRect/>
          <a:stretch>
            <a:fillRect/>
          </a:stretch>
        </p:blipFill>
        <p:spPr bwMode="auto">
          <a:xfrm rot="1640041">
            <a:off x="1662113" y="1814513"/>
            <a:ext cx="242887" cy="404812"/>
          </a:xfrm>
          <a:prstGeom prst="rect">
            <a:avLst/>
          </a:prstGeom>
          <a:noFill/>
          <a:ln w="9525">
            <a:noFill/>
            <a:miter lim="800000"/>
            <a:headEnd/>
            <a:tailEnd/>
          </a:ln>
        </p:spPr>
      </p:pic>
      <p:pic>
        <p:nvPicPr>
          <p:cNvPr id="16404" name="図 21"/>
          <p:cNvPicPr>
            <a:picLocks noChangeAspect="1"/>
          </p:cNvPicPr>
          <p:nvPr/>
        </p:nvPicPr>
        <p:blipFill>
          <a:blip r:embed="rId14"/>
          <a:srcRect/>
          <a:stretch>
            <a:fillRect/>
          </a:stretch>
        </p:blipFill>
        <p:spPr bwMode="auto">
          <a:xfrm>
            <a:off x="6427788" y="1568450"/>
            <a:ext cx="290512" cy="242888"/>
          </a:xfrm>
          <a:prstGeom prst="rect">
            <a:avLst/>
          </a:prstGeom>
          <a:noFill/>
          <a:ln w="9525">
            <a:noFill/>
            <a:miter lim="800000"/>
            <a:headEnd/>
            <a:tailEnd/>
          </a:ln>
        </p:spPr>
      </p:pic>
      <p:pic>
        <p:nvPicPr>
          <p:cNvPr id="16405" name="図 22"/>
          <p:cNvPicPr>
            <a:picLocks noChangeAspect="1"/>
          </p:cNvPicPr>
          <p:nvPr/>
        </p:nvPicPr>
        <p:blipFill>
          <a:blip r:embed="rId15"/>
          <a:srcRect/>
          <a:stretch>
            <a:fillRect/>
          </a:stretch>
        </p:blipFill>
        <p:spPr bwMode="auto">
          <a:xfrm>
            <a:off x="6886575" y="1301750"/>
            <a:ext cx="258763" cy="280988"/>
          </a:xfrm>
          <a:prstGeom prst="rect">
            <a:avLst/>
          </a:prstGeom>
          <a:noFill/>
          <a:ln w="9525">
            <a:noFill/>
            <a:miter lim="800000"/>
            <a:headEnd/>
            <a:tailEnd/>
          </a:ln>
        </p:spPr>
      </p:pic>
      <p:pic>
        <p:nvPicPr>
          <p:cNvPr id="16406" name="図 23"/>
          <p:cNvPicPr>
            <a:picLocks noChangeAspect="1"/>
          </p:cNvPicPr>
          <p:nvPr/>
        </p:nvPicPr>
        <p:blipFill>
          <a:blip r:embed="rId16"/>
          <a:srcRect/>
          <a:stretch>
            <a:fillRect/>
          </a:stretch>
        </p:blipFill>
        <p:spPr bwMode="auto">
          <a:xfrm>
            <a:off x="892175" y="6245225"/>
            <a:ext cx="301625" cy="473075"/>
          </a:xfrm>
          <a:prstGeom prst="rect">
            <a:avLst/>
          </a:prstGeom>
          <a:noFill/>
          <a:ln w="9525">
            <a:noFill/>
            <a:miter lim="800000"/>
            <a:headEnd/>
            <a:tailEnd/>
          </a:ln>
        </p:spPr>
      </p:pic>
      <p:pic>
        <p:nvPicPr>
          <p:cNvPr id="16407" name="図 24"/>
          <p:cNvPicPr>
            <a:picLocks noChangeAspect="1"/>
          </p:cNvPicPr>
          <p:nvPr/>
        </p:nvPicPr>
        <p:blipFill>
          <a:blip r:embed="rId17"/>
          <a:srcRect/>
          <a:stretch>
            <a:fillRect/>
          </a:stretch>
        </p:blipFill>
        <p:spPr bwMode="auto">
          <a:xfrm>
            <a:off x="6940550" y="6259513"/>
            <a:ext cx="303213" cy="250825"/>
          </a:xfrm>
          <a:prstGeom prst="rect">
            <a:avLst/>
          </a:prstGeom>
          <a:noFill/>
          <a:ln w="9525">
            <a:noFill/>
            <a:miter lim="800000"/>
            <a:headEnd/>
            <a:tailEnd/>
          </a:ln>
        </p:spPr>
      </p:pic>
      <p:sp>
        <p:nvSpPr>
          <p:cNvPr id="16408" name="テキスト ボックス 39"/>
          <p:cNvSpPr txBox="1">
            <a:spLocks noChangeArrowheads="1"/>
          </p:cNvSpPr>
          <p:nvPr/>
        </p:nvSpPr>
        <p:spPr bwMode="auto">
          <a:xfrm rot="-619837">
            <a:off x="1241425" y="7194550"/>
            <a:ext cx="5114925" cy="519113"/>
          </a:xfrm>
          <a:prstGeom prst="rect">
            <a:avLst/>
          </a:prstGeom>
          <a:noFill/>
          <a:ln w="9525">
            <a:noFill/>
            <a:miter lim="800000"/>
            <a:headEnd/>
            <a:tailEnd/>
          </a:ln>
        </p:spPr>
        <p:txBody>
          <a:bodyPr>
            <a:spAutoFit/>
          </a:bodyPr>
          <a:lstStyle/>
          <a:p>
            <a:pPr algn="ctr"/>
            <a:r>
              <a:rPr lang="ja-JP" altLang="en-US" sz="2800" b="1">
                <a:solidFill>
                  <a:srgbClr val="385723"/>
                </a:solidFill>
                <a:latin typeface="HG創英角ﾎﾟｯﾌﾟ体" pitchFamily="49" charset="-128"/>
                <a:ea typeface="HG創英角ﾎﾟｯﾌﾟ体" pitchFamily="49" charset="-128"/>
                <a:cs typeface="07やさしさゴシック手書き"/>
              </a:rPr>
              <a:t>　　ご注文・お問い合わせは</a:t>
            </a:r>
          </a:p>
        </p:txBody>
      </p:sp>
      <p:sp>
        <p:nvSpPr>
          <p:cNvPr id="41" name="テキスト ボックス 40"/>
          <p:cNvSpPr txBox="1"/>
          <p:nvPr/>
        </p:nvSpPr>
        <p:spPr>
          <a:xfrm rot="19988409">
            <a:off x="571500" y="1185863"/>
            <a:ext cx="1274763" cy="709612"/>
          </a:xfrm>
          <a:prstGeom prst="rect">
            <a:avLst/>
          </a:prstGeom>
          <a:noFill/>
        </p:spPr>
        <p:txBody>
          <a:bodyPr>
            <a:spAutoFit/>
          </a:bodyPr>
          <a:lstStyle/>
          <a:p>
            <a:pPr algn="ctr" defTabSz="1019007" fontAlgn="auto">
              <a:spcBef>
                <a:spcPts val="0"/>
              </a:spcBef>
              <a:spcAft>
                <a:spcPts val="0"/>
              </a:spcAft>
              <a:defRPr/>
            </a:pPr>
            <a:r>
              <a:rPr lang="ja-JP" altLang="en-US" sz="2006" b="1" dirty="0">
                <a:solidFill>
                  <a:schemeClr val="accent2">
                    <a:lumMod val="50000"/>
                  </a:schemeClr>
                </a:solidFill>
                <a:latin typeface="07やさしさゴシック手書き" pitchFamily="50" charset="-128"/>
                <a:ea typeface="07やさしさゴシック手書き" pitchFamily="50" charset="-128"/>
              </a:rPr>
              <a:t>かんたん</a:t>
            </a:r>
            <a:endParaRPr lang="en-US" altLang="ja-JP" sz="2006" b="1" dirty="0">
              <a:solidFill>
                <a:schemeClr val="accent2">
                  <a:lumMod val="50000"/>
                </a:schemeClr>
              </a:solidFill>
              <a:latin typeface="07やさしさゴシック手書き" pitchFamily="50" charset="-128"/>
              <a:ea typeface="07やさしさゴシック手書き" pitchFamily="50" charset="-128"/>
            </a:endParaRPr>
          </a:p>
          <a:p>
            <a:pPr algn="ctr" defTabSz="1019007" fontAlgn="auto">
              <a:spcBef>
                <a:spcPts val="0"/>
              </a:spcBef>
              <a:spcAft>
                <a:spcPts val="0"/>
              </a:spcAft>
              <a:defRPr/>
            </a:pPr>
            <a:r>
              <a:rPr lang="ja-JP" altLang="en-US" sz="2006" b="1" dirty="0">
                <a:solidFill>
                  <a:schemeClr val="accent2">
                    <a:lumMod val="50000"/>
                  </a:schemeClr>
                </a:solidFill>
                <a:latin typeface="07やさしさゴシック手書き" pitchFamily="50" charset="-128"/>
                <a:ea typeface="07やさしさゴシック手書き" pitchFamily="50" charset="-128"/>
              </a:rPr>
              <a:t>導入！</a:t>
            </a:r>
          </a:p>
        </p:txBody>
      </p:sp>
      <p:pic>
        <p:nvPicPr>
          <p:cNvPr id="16410" name="図 43"/>
          <p:cNvPicPr>
            <a:picLocks noChangeAspect="1"/>
          </p:cNvPicPr>
          <p:nvPr/>
        </p:nvPicPr>
        <p:blipFill>
          <a:blip r:embed="rId13"/>
          <a:srcRect/>
          <a:stretch>
            <a:fillRect/>
          </a:stretch>
        </p:blipFill>
        <p:spPr bwMode="auto">
          <a:xfrm rot="1640041">
            <a:off x="693738" y="615950"/>
            <a:ext cx="242887" cy="406400"/>
          </a:xfrm>
          <a:prstGeom prst="rect">
            <a:avLst/>
          </a:prstGeom>
          <a:noFill/>
          <a:ln w="9525">
            <a:noFill/>
            <a:miter lim="800000"/>
            <a:headEnd/>
            <a:tailEnd/>
          </a:ln>
        </p:spPr>
      </p:pic>
      <p:grpSp>
        <p:nvGrpSpPr>
          <p:cNvPr id="46" name="グループ化 45"/>
          <p:cNvGrpSpPr/>
          <p:nvPr/>
        </p:nvGrpSpPr>
        <p:grpSpPr>
          <a:xfrm>
            <a:off x="1955910" y="695075"/>
            <a:ext cx="3826677" cy="688753"/>
            <a:chOff x="-3450824" y="154800"/>
            <a:chExt cx="3826677" cy="688753"/>
          </a:xfrm>
          <a:noFill/>
        </p:grpSpPr>
        <p:sp>
          <p:nvSpPr>
            <p:cNvPr id="45" name="正方形/長方形 44"/>
            <p:cNvSpPr/>
            <p:nvPr/>
          </p:nvSpPr>
          <p:spPr>
            <a:xfrm>
              <a:off x="-3450824" y="154800"/>
              <a:ext cx="3826677" cy="688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9007" fontAlgn="auto">
                <a:spcBef>
                  <a:spcPts val="0"/>
                </a:spcBef>
                <a:spcAft>
                  <a:spcPts val="0"/>
                </a:spcAft>
                <a:defRPr/>
              </a:pPr>
              <a:endParaRPr lang="ja-JP" altLang="en-US" sz="2006"/>
            </a:p>
          </p:txBody>
        </p:sp>
        <p:pic>
          <p:nvPicPr>
            <p:cNvPr id="43" name="Picture 2" descr="Z:\秋田　おかず箱\画像\ロゴ\おかず箱ROGO.png"/>
            <p:cNvPicPr>
              <a:picLocks noChangeAspect="1" noChangeArrowheads="1"/>
            </p:cNvPicPr>
            <p:nvPr/>
          </p:nvPicPr>
          <p:blipFill>
            <a:blip r:embed="rId18" cstate="print">
              <a:extLst/>
            </a:blip>
            <a:srcRect/>
            <a:stretch>
              <a:fillRect/>
            </a:stretch>
          </p:blipFill>
          <p:spPr bwMode="auto">
            <a:xfrm>
              <a:off x="-3170029" y="207493"/>
              <a:ext cx="1801102" cy="603525"/>
            </a:xfrm>
            <a:prstGeom prst="rect">
              <a:avLst/>
            </a:prstGeom>
            <a:grpFill/>
            <a:ln>
              <a:noFill/>
            </a:ln>
            <a:extLst/>
          </p:spPr>
        </p:pic>
      </p:grpSp>
      <p:sp>
        <p:nvSpPr>
          <p:cNvPr id="16412" name="正方形/長方形 41"/>
          <p:cNvSpPr>
            <a:spLocks noChangeArrowheads="1"/>
          </p:cNvSpPr>
          <p:nvPr/>
        </p:nvSpPr>
        <p:spPr bwMode="auto">
          <a:xfrm>
            <a:off x="3675063" y="787400"/>
            <a:ext cx="2260600" cy="519113"/>
          </a:xfrm>
          <a:prstGeom prst="rect">
            <a:avLst/>
          </a:prstGeom>
          <a:noFill/>
          <a:ln w="9525">
            <a:noFill/>
            <a:miter lim="800000"/>
            <a:headEnd/>
            <a:tailEnd/>
          </a:ln>
        </p:spPr>
        <p:txBody>
          <a:bodyPr>
            <a:spAutoFit/>
          </a:bodyPr>
          <a:lstStyle/>
          <a:p>
            <a:pPr algn="ctr"/>
            <a:r>
              <a:rPr lang="ja-JP" altLang="en-US" sz="2100">
                <a:solidFill>
                  <a:srgbClr val="006934"/>
                </a:solidFill>
                <a:latin typeface="AR P丸ゴシック体E"/>
                <a:ea typeface="AR P丸ゴシック体E"/>
                <a:cs typeface="AR P丸ゴシック体E"/>
              </a:rPr>
              <a:t>ｆ</a:t>
            </a:r>
            <a:r>
              <a:rPr lang="en-US" altLang="ja-JP" sz="2100">
                <a:solidFill>
                  <a:srgbClr val="006934"/>
                </a:solidFill>
                <a:latin typeface="AR P丸ゴシック体E"/>
                <a:ea typeface="AR P丸ゴシック体E"/>
                <a:cs typeface="AR P丸ゴシック体E"/>
              </a:rPr>
              <a:t>or</a:t>
            </a:r>
            <a:r>
              <a:rPr lang="ja-JP" altLang="en-US" sz="2100">
                <a:solidFill>
                  <a:srgbClr val="006934"/>
                </a:solidFill>
                <a:latin typeface="AR P丸ゴシック体E"/>
                <a:ea typeface="AR P丸ゴシック体E"/>
                <a:cs typeface="AR P丸ゴシック体E"/>
              </a:rPr>
              <a:t> </a:t>
            </a:r>
            <a:r>
              <a:rPr lang="ja-JP" altLang="en-US" sz="2800">
                <a:solidFill>
                  <a:srgbClr val="006934"/>
                </a:solidFill>
                <a:latin typeface="AR P丸ゴシック体E"/>
                <a:ea typeface="AR P丸ゴシック体E"/>
                <a:cs typeface="AR P丸ゴシック体E"/>
              </a:rPr>
              <a:t>施設</a:t>
            </a:r>
          </a:p>
        </p:txBody>
      </p:sp>
      <p:sp>
        <p:nvSpPr>
          <p:cNvPr id="16413" name="正方形/長方形 46"/>
          <p:cNvSpPr>
            <a:spLocks noChangeArrowheads="1"/>
          </p:cNvSpPr>
          <p:nvPr/>
        </p:nvSpPr>
        <p:spPr bwMode="auto">
          <a:xfrm>
            <a:off x="5235575" y="2435225"/>
            <a:ext cx="2159000" cy="1679575"/>
          </a:xfrm>
          <a:prstGeom prst="rect">
            <a:avLst/>
          </a:prstGeom>
          <a:noFill/>
          <a:ln w="9525">
            <a:noFill/>
            <a:miter lim="800000"/>
            <a:headEnd/>
            <a:tailEnd/>
          </a:ln>
        </p:spPr>
        <p:txBody>
          <a:bodyPr>
            <a:spAutoFit/>
          </a:bodyPr>
          <a:lstStyle/>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災害食</a:t>
            </a:r>
            <a:endParaRPr lang="en-US" altLang="ja-JP" sz="2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2800">
                <a:solidFill>
                  <a:schemeClr val="bg1"/>
                </a:solidFill>
                <a:latin typeface="07やさしさゴシック手書き"/>
                <a:ea typeface="07やさしさゴシック手書き"/>
                <a:cs typeface="07やさしさゴシック手書き"/>
              </a:rPr>
              <a:t>備蓄食</a:t>
            </a:r>
            <a:endParaRPr lang="en-US" altLang="ja-JP" sz="28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限られた予算内で、</a:t>
            </a:r>
            <a:endParaRPr lang="en-US" altLang="ja-JP" sz="1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充実した災害食を</a:t>
            </a:r>
            <a:endParaRPr lang="en-US" altLang="ja-JP" sz="1400">
              <a:solidFill>
                <a:schemeClr val="bg1"/>
              </a:solidFill>
              <a:latin typeface="07やさしさゴシック手書き"/>
              <a:ea typeface="07やさしさゴシック手書き"/>
              <a:cs typeface="07やさしさゴシック手書き"/>
            </a:endParaRPr>
          </a:p>
          <a:p>
            <a:pPr algn="ctr">
              <a:lnSpc>
                <a:spcPts val="2500"/>
              </a:lnSpc>
            </a:pPr>
            <a:r>
              <a:rPr lang="ja-JP" altLang="en-US" sz="1400">
                <a:solidFill>
                  <a:schemeClr val="bg1"/>
                </a:solidFill>
                <a:latin typeface="07やさしさゴシック手書き"/>
                <a:ea typeface="07やさしさゴシック手書き"/>
                <a:cs typeface="07やさしさゴシック手書き"/>
              </a:rPr>
              <a:t>備えられます</a:t>
            </a:r>
            <a:endParaRPr lang="en-US" altLang="ja-JP" sz="1400">
              <a:solidFill>
                <a:schemeClr val="bg1"/>
              </a:solidFill>
              <a:latin typeface="07やさしさゴシック手書き"/>
              <a:ea typeface="07やさしさゴシック手書き"/>
              <a:cs typeface="07やさしさゴシック手書き"/>
            </a:endParaRPr>
          </a:p>
        </p:txBody>
      </p:sp>
      <p:sp>
        <p:nvSpPr>
          <p:cNvPr id="16414" name="角丸四角形 1"/>
          <p:cNvSpPr>
            <a:spLocks noChangeArrowheads="1"/>
          </p:cNvSpPr>
          <p:nvPr/>
        </p:nvSpPr>
        <p:spPr bwMode="auto">
          <a:xfrm rot="-253682">
            <a:off x="1635125" y="8215313"/>
            <a:ext cx="5400675" cy="1508125"/>
          </a:xfrm>
          <a:prstGeom prst="roundRect">
            <a:avLst>
              <a:gd name="adj" fmla="val 16667"/>
            </a:avLst>
          </a:prstGeom>
          <a:solidFill>
            <a:schemeClr val="bg1"/>
          </a:solidFill>
          <a:ln w="25400" algn="ctr">
            <a:noFill/>
            <a:round/>
            <a:headEnd/>
            <a:tailEnd/>
          </a:ln>
        </p:spPr>
        <p:txBody>
          <a:bodyPr lIns="101901" tIns="50950" rIns="101901" bIns="50950" anchor="ctr"/>
          <a:lstStyle/>
          <a:p>
            <a:pPr defTabSz="1019175"/>
            <a:endParaRPr lang="ja-JP" altLang="en-US" sz="2800">
              <a:ea typeface="HG創英角ﾎﾟｯﾌﾟ体" pitchFamily="49" charset="-128"/>
            </a:endParaRPr>
          </a:p>
          <a:p>
            <a:pPr defTabSz="1019175"/>
            <a:r>
              <a:rPr lang="ja-JP" altLang="en-US" sz="2800">
                <a:ea typeface="HG創英角ﾎﾟｯﾌﾟ体" pitchFamily="49" charset="-128"/>
              </a:rPr>
              <a:t>有限会社　まいらいふ</a:t>
            </a:r>
          </a:p>
          <a:p>
            <a:pPr defTabSz="1019175"/>
            <a:r>
              <a:rPr lang="ja-JP" altLang="en-US"/>
              <a:t>神戸市下祇園町</a:t>
            </a:r>
            <a:r>
              <a:rPr lang="en-US" altLang="ja-JP"/>
              <a:t>1-13</a:t>
            </a:r>
            <a:r>
              <a:rPr lang="ja-JP" altLang="en-US"/>
              <a:t>（神戸大学病院北側すぐ）　　</a:t>
            </a:r>
            <a:r>
              <a:rPr lang="en-US" altLang="ja-JP" sz="2800"/>
              <a:t>TEL:</a:t>
            </a:r>
            <a:r>
              <a:rPr lang="en-US" altLang="ja-JP" sz="2800">
                <a:solidFill>
                  <a:srgbClr val="FF0000"/>
                </a:solidFill>
              </a:rPr>
              <a:t>078-366-4484</a:t>
            </a:r>
            <a:r>
              <a:rPr lang="ja-JP" altLang="en-US" sz="2800"/>
              <a:t>　　　　　　　　　　　　　　　　　　　　　</a:t>
            </a:r>
            <a:r>
              <a:rPr lang="en-US" altLang="ja-JP"/>
              <a:t>FAX</a:t>
            </a:r>
            <a:r>
              <a:rPr lang="ja-JP" altLang="en-US"/>
              <a:t>：</a:t>
            </a:r>
            <a:r>
              <a:rPr lang="en-US" altLang="ja-JP"/>
              <a:t>078-366-4486</a:t>
            </a:r>
          </a:p>
          <a:p>
            <a:pPr defTabSz="1019175"/>
            <a:endParaRPr lang="ja-JP" altLang="en-US">
              <a:solidFill>
                <a:srgbClr val="000000"/>
              </a:solidFill>
              <a:latin typeface="Calibri" pitchFamily="34" charset="0"/>
            </a:endParaRPr>
          </a:p>
        </p:txBody>
      </p:sp>
      <p:sp>
        <p:nvSpPr>
          <p:cNvPr id="16415" name="Text Box 35"/>
          <p:cNvSpPr txBox="1">
            <a:spLocks noChangeArrowheads="1"/>
          </p:cNvSpPr>
          <p:nvPr/>
        </p:nvSpPr>
        <p:spPr bwMode="auto">
          <a:xfrm>
            <a:off x="419100" y="8572500"/>
            <a:ext cx="1460500" cy="396875"/>
          </a:xfrm>
          <a:prstGeom prst="rect">
            <a:avLst/>
          </a:prstGeom>
          <a:noFill/>
          <a:ln w="9525">
            <a:noFill/>
            <a:miter lim="800000"/>
            <a:headEnd/>
            <a:tailEnd/>
          </a:ln>
        </p:spPr>
        <p:txBody>
          <a:bodyPr>
            <a:spAutoFit/>
          </a:bodyPr>
          <a:lstStyle/>
          <a:p>
            <a:pPr defTabSz="914400">
              <a:spcBef>
                <a:spcPct val="50000"/>
              </a:spcBef>
            </a:pPr>
            <a:endParaRPr lang="ja-JP" altLang="en-US"/>
          </a:p>
        </p:txBody>
      </p:sp>
      <p:sp>
        <p:nvSpPr>
          <p:cNvPr id="16416" name="Text Box 36"/>
          <p:cNvSpPr txBox="1">
            <a:spLocks noChangeArrowheads="1"/>
          </p:cNvSpPr>
          <p:nvPr/>
        </p:nvSpPr>
        <p:spPr bwMode="auto">
          <a:xfrm>
            <a:off x="393700" y="8636000"/>
            <a:ext cx="774700" cy="396875"/>
          </a:xfrm>
          <a:prstGeom prst="rect">
            <a:avLst/>
          </a:prstGeom>
          <a:noFill/>
          <a:ln w="9525">
            <a:noFill/>
            <a:miter lim="800000"/>
            <a:headEnd/>
            <a:tailEnd/>
          </a:ln>
        </p:spPr>
        <p:txBody>
          <a:bodyPr>
            <a:spAutoFit/>
          </a:bodyPr>
          <a:lstStyle/>
          <a:p>
            <a:pPr defTabSz="914400">
              <a:spcBef>
                <a:spcPct val="50000"/>
              </a:spcBef>
            </a:pPr>
            <a:endParaRPr lang="ja-JP" altLang="en-US"/>
          </a:p>
        </p:txBody>
      </p:sp>
      <p:sp>
        <p:nvSpPr>
          <p:cNvPr id="16417" name="Text Box 37"/>
          <p:cNvSpPr txBox="1">
            <a:spLocks noChangeArrowheads="1"/>
          </p:cNvSpPr>
          <p:nvPr/>
        </p:nvSpPr>
        <p:spPr bwMode="auto">
          <a:xfrm>
            <a:off x="342900" y="8559800"/>
            <a:ext cx="850900" cy="396875"/>
          </a:xfrm>
          <a:prstGeom prst="rect">
            <a:avLst/>
          </a:prstGeom>
          <a:noFill/>
          <a:ln w="9525">
            <a:noFill/>
            <a:miter lim="800000"/>
            <a:headEnd/>
            <a:tailEnd/>
          </a:ln>
        </p:spPr>
        <p:txBody>
          <a:bodyPr>
            <a:spAutoFit/>
          </a:bodyPr>
          <a:lstStyle/>
          <a:p>
            <a:pPr defTabSz="914400">
              <a:spcBef>
                <a:spcPct val="50000"/>
              </a:spcBef>
            </a:pPr>
            <a:endParaRPr lang="ja-JP" altLang="en-US"/>
          </a:p>
        </p:txBody>
      </p:sp>
      <p:pic>
        <p:nvPicPr>
          <p:cNvPr id="16418" name="図 3" descr="C:\Users\まいらいふ\AppData\Local\Microsoft\Windows Live Mail\WLMDSS.tmp\WLM3AD8.tmp\らいふくん-力こぶ.jpg"/>
          <p:cNvPicPr>
            <a:picLocks noChangeAspect="1" noChangeArrowheads="1"/>
          </p:cNvPicPr>
          <p:nvPr/>
        </p:nvPicPr>
        <p:blipFill>
          <a:blip r:embed="rId19"/>
          <a:srcRect/>
          <a:stretch>
            <a:fillRect/>
          </a:stretch>
        </p:blipFill>
        <p:spPr bwMode="auto">
          <a:xfrm rot="-296606">
            <a:off x="538163" y="8058150"/>
            <a:ext cx="727075" cy="2146300"/>
          </a:xfrm>
          <a:prstGeom prst="rect">
            <a:avLst/>
          </a:prstGeom>
          <a:noFill/>
          <a:ln w="9525">
            <a:noFill/>
            <a:miter lim="800000"/>
            <a:headEnd/>
            <a:tailEnd/>
          </a:ln>
        </p:spPr>
      </p:pic>
      <p:pic>
        <p:nvPicPr>
          <p:cNvPr id="42" name="Picture 2"/>
          <p:cNvPicPr>
            <a:picLocks noChangeAspect="1" noChangeArrowheads="1"/>
          </p:cNvPicPr>
          <p:nvPr/>
        </p:nvPicPr>
        <p:blipFill>
          <a:blip r:embed="rId20">
            <a:extLst>
              <a:ext uri="{28A0092B-C50C-407E-A947-70E740481C1C}"/>
            </a:extLst>
          </a:blip>
          <a:srcRect/>
          <a:stretch>
            <a:fillRect/>
          </a:stretch>
        </p:blipFill>
        <p:spPr bwMode="auto">
          <a:xfrm rot="21322478">
            <a:off x="5605058" y="8844408"/>
            <a:ext cx="1469017" cy="825689"/>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図 57"/>
          <p:cNvPicPr>
            <a:picLocks noChangeAspect="1"/>
          </p:cNvPicPr>
          <p:nvPr/>
        </p:nvPicPr>
        <p:blipFill>
          <a:blip r:embed="rId2"/>
          <a:srcRect/>
          <a:stretch>
            <a:fillRect/>
          </a:stretch>
        </p:blipFill>
        <p:spPr bwMode="auto">
          <a:xfrm>
            <a:off x="0" y="-228600"/>
            <a:ext cx="7775575" cy="11136313"/>
          </a:xfrm>
          <a:prstGeom prst="rect">
            <a:avLst/>
          </a:prstGeom>
          <a:noFill/>
          <a:ln w="9525">
            <a:noFill/>
            <a:miter lim="800000"/>
            <a:headEnd/>
            <a:tailEnd/>
          </a:ln>
        </p:spPr>
      </p:pic>
      <p:pic>
        <p:nvPicPr>
          <p:cNvPr id="17410" name="図 54"/>
          <p:cNvPicPr>
            <a:picLocks noChangeAspect="1"/>
          </p:cNvPicPr>
          <p:nvPr/>
        </p:nvPicPr>
        <p:blipFill>
          <a:blip r:embed="rId3"/>
          <a:srcRect/>
          <a:stretch>
            <a:fillRect/>
          </a:stretch>
        </p:blipFill>
        <p:spPr bwMode="auto">
          <a:xfrm>
            <a:off x="5840413" y="804863"/>
            <a:ext cx="1276350" cy="847725"/>
          </a:xfrm>
          <a:prstGeom prst="rect">
            <a:avLst/>
          </a:prstGeom>
          <a:noFill/>
          <a:ln w="9525">
            <a:noFill/>
            <a:miter lim="800000"/>
            <a:headEnd/>
            <a:tailEnd/>
          </a:ln>
        </p:spPr>
      </p:pic>
      <p:sp>
        <p:nvSpPr>
          <p:cNvPr id="17411" name="正方形/長方形 2"/>
          <p:cNvSpPr>
            <a:spLocks noChangeArrowheads="1"/>
          </p:cNvSpPr>
          <p:nvPr/>
        </p:nvSpPr>
        <p:spPr bwMode="auto">
          <a:xfrm>
            <a:off x="1938338" y="825500"/>
            <a:ext cx="3979862" cy="646113"/>
          </a:xfrm>
          <a:prstGeom prst="rect">
            <a:avLst/>
          </a:prstGeom>
          <a:noFill/>
          <a:ln w="9525">
            <a:noFill/>
            <a:miter lim="800000"/>
            <a:headEnd/>
            <a:tailEnd/>
          </a:ln>
        </p:spPr>
        <p:txBody>
          <a:bodyPr wrap="none">
            <a:spAutoFit/>
          </a:bodyPr>
          <a:lstStyle/>
          <a:p>
            <a:r>
              <a:rPr lang="ja-JP" altLang="en-US" sz="3600" b="1">
                <a:solidFill>
                  <a:srgbClr val="906E30"/>
                </a:solidFill>
                <a:latin typeface="07やさしさゴシック手書き"/>
                <a:ea typeface="07やさしさゴシック手書き"/>
                <a:cs typeface="07やさしさゴシック手書き"/>
              </a:rPr>
              <a:t>おかず箱メニュー</a:t>
            </a:r>
          </a:p>
        </p:txBody>
      </p:sp>
      <p:sp>
        <p:nvSpPr>
          <p:cNvPr id="17412" name="正方形/長方形 3"/>
          <p:cNvSpPr>
            <a:spLocks noChangeArrowheads="1"/>
          </p:cNvSpPr>
          <p:nvPr/>
        </p:nvSpPr>
        <p:spPr bwMode="auto">
          <a:xfrm>
            <a:off x="5935663" y="923925"/>
            <a:ext cx="1252537" cy="646113"/>
          </a:xfrm>
          <a:prstGeom prst="rect">
            <a:avLst/>
          </a:prstGeom>
          <a:noFill/>
          <a:ln w="9525">
            <a:noFill/>
            <a:miter lim="800000"/>
            <a:headEnd/>
            <a:tailEnd/>
          </a:ln>
        </p:spPr>
        <p:txBody>
          <a:bodyPr>
            <a:spAutoFit/>
          </a:bodyPr>
          <a:lstStyle/>
          <a:p>
            <a:pPr algn="ctr"/>
            <a:r>
              <a:rPr lang="ja-JP" altLang="en-US" sz="1200">
                <a:solidFill>
                  <a:srgbClr val="82582D"/>
                </a:solidFill>
                <a:latin typeface="07やさしさゴシック手書き"/>
                <a:ea typeface="07やさしさゴシック手書き"/>
                <a:cs typeface="07やさしさゴシック手書き"/>
              </a:rPr>
              <a:t>保存料、殺菌料未使用で</a:t>
            </a:r>
            <a:endParaRPr lang="en-US" altLang="ja-JP" sz="1200">
              <a:solidFill>
                <a:srgbClr val="82582D"/>
              </a:solidFill>
              <a:latin typeface="07やさしさゴシック手書き"/>
              <a:ea typeface="07やさしさゴシック手書き"/>
              <a:cs typeface="07やさしさゴシック手書き"/>
            </a:endParaRPr>
          </a:p>
          <a:p>
            <a:pPr algn="ctr"/>
            <a:r>
              <a:rPr lang="ja-JP" altLang="en-US" sz="1200">
                <a:solidFill>
                  <a:srgbClr val="82582D"/>
                </a:solidFill>
                <a:latin typeface="07やさしさゴシック手書き"/>
                <a:ea typeface="07やさしさゴシック手書き"/>
                <a:cs typeface="07やさしさゴシック手書き"/>
              </a:rPr>
              <a:t>安心・安全！</a:t>
            </a:r>
          </a:p>
        </p:txBody>
      </p:sp>
      <p:sp>
        <p:nvSpPr>
          <p:cNvPr id="17413" name="正方形/長方形 4"/>
          <p:cNvSpPr>
            <a:spLocks noChangeArrowheads="1"/>
          </p:cNvSpPr>
          <p:nvPr/>
        </p:nvSpPr>
        <p:spPr bwMode="auto">
          <a:xfrm>
            <a:off x="2403475" y="1409700"/>
            <a:ext cx="2755900" cy="274638"/>
          </a:xfrm>
          <a:prstGeom prst="rect">
            <a:avLst/>
          </a:prstGeom>
          <a:noFill/>
          <a:ln w="9525">
            <a:noFill/>
            <a:miter lim="800000"/>
            <a:headEnd/>
            <a:tailEnd/>
          </a:ln>
        </p:spPr>
        <p:txBody>
          <a:bodyPr wrap="none">
            <a:spAutoFit/>
          </a:bodyPr>
          <a:lstStyle/>
          <a:p>
            <a:r>
              <a:rPr lang="ja-JP" altLang="en-US" sz="1200">
                <a:latin typeface="07やさしさゴシック手書き"/>
                <a:ea typeface="07やさしさゴシック手書き"/>
                <a:cs typeface="Arial" charset="0"/>
              </a:rPr>
              <a:t>栄養のバランスを考えた献立ができます</a:t>
            </a:r>
          </a:p>
        </p:txBody>
      </p:sp>
      <p:pic>
        <p:nvPicPr>
          <p:cNvPr id="17414" name="図 43"/>
          <p:cNvPicPr>
            <a:picLocks noChangeAspect="1"/>
          </p:cNvPicPr>
          <p:nvPr/>
        </p:nvPicPr>
        <p:blipFill>
          <a:blip r:embed="rId4"/>
          <a:srcRect/>
          <a:stretch>
            <a:fillRect/>
          </a:stretch>
        </p:blipFill>
        <p:spPr bwMode="auto">
          <a:xfrm>
            <a:off x="639763" y="608013"/>
            <a:ext cx="6477000" cy="109537"/>
          </a:xfrm>
          <a:prstGeom prst="rect">
            <a:avLst/>
          </a:prstGeom>
          <a:noFill/>
          <a:ln w="9525">
            <a:noFill/>
            <a:miter lim="800000"/>
            <a:headEnd/>
            <a:tailEnd/>
          </a:ln>
        </p:spPr>
      </p:pic>
      <p:pic>
        <p:nvPicPr>
          <p:cNvPr id="17415" name="図 56"/>
          <p:cNvPicPr>
            <a:picLocks noChangeAspect="1"/>
          </p:cNvPicPr>
          <p:nvPr/>
        </p:nvPicPr>
        <p:blipFill>
          <a:blip r:embed="rId4"/>
          <a:srcRect/>
          <a:stretch>
            <a:fillRect/>
          </a:stretch>
        </p:blipFill>
        <p:spPr bwMode="auto">
          <a:xfrm>
            <a:off x="639763" y="1758950"/>
            <a:ext cx="6477000" cy="109538"/>
          </a:xfrm>
          <a:prstGeom prst="rect">
            <a:avLst/>
          </a:prstGeom>
          <a:noFill/>
          <a:ln w="9525">
            <a:noFill/>
            <a:miter lim="800000"/>
            <a:headEnd/>
            <a:tailEnd/>
          </a:ln>
        </p:spPr>
      </p:pic>
      <p:pic>
        <p:nvPicPr>
          <p:cNvPr id="17416" name="Picture 2" descr="C:\Users\JCOMM-HAITI014\Desktop\岡部\セット\ギフトセット写真\JCS02_牛すじ大根_2.JPG"/>
          <p:cNvPicPr>
            <a:picLocks noChangeAspect="1" noChangeArrowheads="1"/>
          </p:cNvPicPr>
          <p:nvPr/>
        </p:nvPicPr>
        <p:blipFill>
          <a:blip r:embed="rId5"/>
          <a:srcRect/>
          <a:stretch>
            <a:fillRect/>
          </a:stretch>
        </p:blipFill>
        <p:spPr bwMode="auto">
          <a:xfrm>
            <a:off x="1920875" y="2212975"/>
            <a:ext cx="1309688" cy="1311275"/>
          </a:xfrm>
          <a:prstGeom prst="rect">
            <a:avLst/>
          </a:prstGeom>
          <a:noFill/>
          <a:ln w="9525">
            <a:noFill/>
            <a:miter lim="800000"/>
            <a:headEnd/>
            <a:tailEnd/>
          </a:ln>
        </p:spPr>
      </p:pic>
      <p:pic>
        <p:nvPicPr>
          <p:cNvPr id="17417" name="Picture 3" descr="Z:\秋田　おかず箱\画像\ロゴ\おかず箱おばあちゃん.png"/>
          <p:cNvPicPr>
            <a:picLocks noChangeAspect="1" noChangeArrowheads="1"/>
          </p:cNvPicPr>
          <p:nvPr/>
        </p:nvPicPr>
        <p:blipFill>
          <a:blip r:embed="rId6"/>
          <a:srcRect/>
          <a:stretch>
            <a:fillRect/>
          </a:stretch>
        </p:blipFill>
        <p:spPr bwMode="auto">
          <a:xfrm>
            <a:off x="830263" y="750888"/>
            <a:ext cx="823912" cy="976312"/>
          </a:xfrm>
          <a:prstGeom prst="rect">
            <a:avLst/>
          </a:prstGeom>
          <a:noFill/>
          <a:ln w="9525">
            <a:noFill/>
            <a:miter lim="800000"/>
            <a:headEnd/>
            <a:tailEnd/>
          </a:ln>
        </p:spPr>
      </p:pic>
      <p:pic>
        <p:nvPicPr>
          <p:cNvPr id="17418" name="Picture 3" descr="C:\Users\JCOMM-HAITI014\Desktop\岡部\セット\ギフトセット写真\JCS01_きんぴらごぼう_2.JPG"/>
          <p:cNvPicPr>
            <a:picLocks noChangeAspect="1" noChangeArrowheads="1"/>
          </p:cNvPicPr>
          <p:nvPr/>
        </p:nvPicPr>
        <p:blipFill>
          <a:blip r:embed="rId7"/>
          <a:srcRect/>
          <a:stretch>
            <a:fillRect/>
          </a:stretch>
        </p:blipFill>
        <p:spPr bwMode="auto">
          <a:xfrm>
            <a:off x="4624388" y="4806950"/>
            <a:ext cx="1311275" cy="1311275"/>
          </a:xfrm>
          <a:prstGeom prst="rect">
            <a:avLst/>
          </a:prstGeom>
          <a:noFill/>
          <a:ln w="9525">
            <a:noFill/>
            <a:miter lim="800000"/>
            <a:headEnd/>
            <a:tailEnd/>
          </a:ln>
        </p:spPr>
      </p:pic>
      <p:pic>
        <p:nvPicPr>
          <p:cNvPr id="17419" name="Picture 2" descr="C:\Users\JCOMM-HAITI014\Desktop\岡部\セット\ギフトセット写真\JCS03_肉じゃが_1.JPG"/>
          <p:cNvPicPr>
            <a:picLocks noChangeAspect="1" noChangeArrowheads="1"/>
          </p:cNvPicPr>
          <p:nvPr/>
        </p:nvPicPr>
        <p:blipFill>
          <a:blip r:embed="rId8"/>
          <a:srcRect/>
          <a:stretch>
            <a:fillRect/>
          </a:stretch>
        </p:blipFill>
        <p:spPr bwMode="auto">
          <a:xfrm>
            <a:off x="3243263" y="2212975"/>
            <a:ext cx="1311275" cy="1311275"/>
          </a:xfrm>
          <a:prstGeom prst="rect">
            <a:avLst/>
          </a:prstGeom>
          <a:noFill/>
          <a:ln w="9525">
            <a:noFill/>
            <a:miter lim="800000"/>
            <a:headEnd/>
            <a:tailEnd/>
          </a:ln>
        </p:spPr>
      </p:pic>
      <p:pic>
        <p:nvPicPr>
          <p:cNvPr id="17420" name="Picture 4" descr="C:\Users\JCOMM-HAITI014\Desktop\岡部\セット\ギフトセット写真\JCS04_筍の土佐煮_1.JPG"/>
          <p:cNvPicPr>
            <a:picLocks noChangeAspect="1" noChangeArrowheads="1"/>
          </p:cNvPicPr>
          <p:nvPr/>
        </p:nvPicPr>
        <p:blipFill>
          <a:blip r:embed="rId9"/>
          <a:srcRect/>
          <a:stretch>
            <a:fillRect/>
          </a:stretch>
        </p:blipFill>
        <p:spPr bwMode="auto">
          <a:xfrm>
            <a:off x="4564063" y="2209800"/>
            <a:ext cx="1311275" cy="1311275"/>
          </a:xfrm>
          <a:prstGeom prst="rect">
            <a:avLst/>
          </a:prstGeom>
          <a:noFill/>
          <a:ln w="9525">
            <a:noFill/>
            <a:miter lim="800000"/>
            <a:headEnd/>
            <a:tailEnd/>
          </a:ln>
        </p:spPr>
      </p:pic>
      <p:pic>
        <p:nvPicPr>
          <p:cNvPr id="17421" name="Picture 5" descr="C:\Users\JCOMM-HAITI014\Desktop\岡部\セット\ギフトセット写真\JCS05_干ししいたけ大豆_1.JPG"/>
          <p:cNvPicPr>
            <a:picLocks noChangeAspect="1" noChangeArrowheads="1"/>
          </p:cNvPicPr>
          <p:nvPr/>
        </p:nvPicPr>
        <p:blipFill>
          <a:blip r:embed="rId10"/>
          <a:srcRect/>
          <a:stretch>
            <a:fillRect/>
          </a:stretch>
        </p:blipFill>
        <p:spPr bwMode="auto">
          <a:xfrm>
            <a:off x="5880100" y="2205038"/>
            <a:ext cx="1311275" cy="1309687"/>
          </a:xfrm>
          <a:prstGeom prst="rect">
            <a:avLst/>
          </a:prstGeom>
          <a:noFill/>
          <a:ln w="9525">
            <a:noFill/>
            <a:miter lim="800000"/>
            <a:headEnd/>
            <a:tailEnd/>
          </a:ln>
        </p:spPr>
      </p:pic>
      <p:pic>
        <p:nvPicPr>
          <p:cNvPr id="17422" name="Picture 6" descr="C:\Users\JCOMM-HAITI014\Desktop\岡部\セット\ギフトセット写真\JCS06_いか大根_2.JPG"/>
          <p:cNvPicPr>
            <a:picLocks noChangeAspect="1" noChangeArrowheads="1"/>
          </p:cNvPicPr>
          <p:nvPr/>
        </p:nvPicPr>
        <p:blipFill>
          <a:blip r:embed="rId11"/>
          <a:srcRect/>
          <a:stretch>
            <a:fillRect/>
          </a:stretch>
        </p:blipFill>
        <p:spPr bwMode="auto">
          <a:xfrm>
            <a:off x="596900" y="3530600"/>
            <a:ext cx="1311275" cy="1309688"/>
          </a:xfrm>
          <a:prstGeom prst="rect">
            <a:avLst/>
          </a:prstGeom>
          <a:noFill/>
          <a:ln w="9525">
            <a:noFill/>
            <a:miter lim="800000"/>
            <a:headEnd/>
            <a:tailEnd/>
          </a:ln>
        </p:spPr>
      </p:pic>
      <p:pic>
        <p:nvPicPr>
          <p:cNvPr id="17423" name="Picture 7" descr="C:\Users\JCOMM-HAITI014\Desktop\岡部\セット\ギフトセット写真\JCS07_豚の角煮_2.JPG"/>
          <p:cNvPicPr>
            <a:picLocks noChangeAspect="1" noChangeArrowheads="1"/>
          </p:cNvPicPr>
          <p:nvPr/>
        </p:nvPicPr>
        <p:blipFill>
          <a:blip r:embed="rId12"/>
          <a:srcRect/>
          <a:stretch>
            <a:fillRect/>
          </a:stretch>
        </p:blipFill>
        <p:spPr bwMode="auto">
          <a:xfrm>
            <a:off x="1922463" y="3517900"/>
            <a:ext cx="1311275" cy="1311275"/>
          </a:xfrm>
          <a:prstGeom prst="rect">
            <a:avLst/>
          </a:prstGeom>
          <a:noFill/>
          <a:ln w="9525">
            <a:noFill/>
            <a:miter lim="800000"/>
            <a:headEnd/>
            <a:tailEnd/>
          </a:ln>
        </p:spPr>
      </p:pic>
      <p:pic>
        <p:nvPicPr>
          <p:cNvPr id="17424" name="Picture 8" descr="C:\Users\JCOMM-HAITI014\Desktop\岡部\セット\ギフトセット写真\JCS08_ひじき煮1.JPG"/>
          <p:cNvPicPr>
            <a:picLocks noChangeAspect="1" noChangeArrowheads="1"/>
          </p:cNvPicPr>
          <p:nvPr/>
        </p:nvPicPr>
        <p:blipFill>
          <a:blip r:embed="rId13"/>
          <a:srcRect/>
          <a:stretch>
            <a:fillRect/>
          </a:stretch>
        </p:blipFill>
        <p:spPr bwMode="auto">
          <a:xfrm>
            <a:off x="3243263" y="3505200"/>
            <a:ext cx="1309687" cy="1311275"/>
          </a:xfrm>
          <a:prstGeom prst="rect">
            <a:avLst/>
          </a:prstGeom>
          <a:noFill/>
          <a:ln w="9525">
            <a:noFill/>
            <a:miter lim="800000"/>
            <a:headEnd/>
            <a:tailEnd/>
          </a:ln>
        </p:spPr>
      </p:pic>
      <p:pic>
        <p:nvPicPr>
          <p:cNvPr id="17425" name="Picture 9" descr="C:\Users\JCOMM-HAITI014\Desktop\岡部\セット\ギフトセット写真\JCS09_豚汁-2.jpg"/>
          <p:cNvPicPr>
            <a:picLocks noChangeAspect="1" noChangeArrowheads="1"/>
          </p:cNvPicPr>
          <p:nvPr/>
        </p:nvPicPr>
        <p:blipFill>
          <a:blip r:embed="rId14"/>
          <a:srcRect/>
          <a:stretch>
            <a:fillRect/>
          </a:stretch>
        </p:blipFill>
        <p:spPr bwMode="auto">
          <a:xfrm>
            <a:off x="4573588" y="3514725"/>
            <a:ext cx="1311275" cy="1311275"/>
          </a:xfrm>
          <a:prstGeom prst="rect">
            <a:avLst/>
          </a:prstGeom>
          <a:noFill/>
          <a:ln w="9525">
            <a:noFill/>
            <a:miter lim="800000"/>
            <a:headEnd/>
            <a:tailEnd/>
          </a:ln>
        </p:spPr>
      </p:pic>
      <p:pic>
        <p:nvPicPr>
          <p:cNvPr id="17426" name="Picture 2" descr="C:\Users\JCOMM-HAITI014\Desktop\JCS10_ビーフシチュー.JPG"/>
          <p:cNvPicPr>
            <a:picLocks noChangeAspect="1" noChangeArrowheads="1"/>
          </p:cNvPicPr>
          <p:nvPr/>
        </p:nvPicPr>
        <p:blipFill>
          <a:blip r:embed="rId15"/>
          <a:srcRect/>
          <a:stretch>
            <a:fillRect/>
          </a:stretch>
        </p:blipFill>
        <p:spPr bwMode="auto">
          <a:xfrm>
            <a:off x="5884863" y="3517900"/>
            <a:ext cx="1311275" cy="1311275"/>
          </a:xfrm>
          <a:prstGeom prst="rect">
            <a:avLst/>
          </a:prstGeom>
          <a:noFill/>
          <a:ln w="9525">
            <a:noFill/>
            <a:miter lim="800000"/>
            <a:headEnd/>
            <a:tailEnd/>
          </a:ln>
        </p:spPr>
      </p:pic>
      <p:pic>
        <p:nvPicPr>
          <p:cNvPr id="17427" name="Picture 3" descr="C:\Users\JCOMM-HAITI014\Desktop\JCS11_コーンポタージュ‐2.jpg"/>
          <p:cNvPicPr>
            <a:picLocks noChangeAspect="1" noChangeArrowheads="1"/>
          </p:cNvPicPr>
          <p:nvPr/>
        </p:nvPicPr>
        <p:blipFill>
          <a:blip r:embed="rId16"/>
          <a:srcRect/>
          <a:stretch>
            <a:fillRect/>
          </a:stretch>
        </p:blipFill>
        <p:spPr bwMode="auto">
          <a:xfrm>
            <a:off x="596900" y="4819650"/>
            <a:ext cx="1311275" cy="1311275"/>
          </a:xfrm>
          <a:prstGeom prst="rect">
            <a:avLst/>
          </a:prstGeom>
          <a:noFill/>
          <a:ln w="9525">
            <a:noFill/>
            <a:miter lim="800000"/>
            <a:headEnd/>
            <a:tailEnd/>
          </a:ln>
        </p:spPr>
      </p:pic>
      <p:pic>
        <p:nvPicPr>
          <p:cNvPr id="17428" name="Picture 4" descr="C:\Users\JCOMM-HAITI014\Desktop\JCS12_ウインナーポトフ‐2.jpg"/>
          <p:cNvPicPr>
            <a:picLocks noChangeAspect="1" noChangeArrowheads="1"/>
          </p:cNvPicPr>
          <p:nvPr/>
        </p:nvPicPr>
        <p:blipFill>
          <a:blip r:embed="rId17"/>
          <a:srcRect/>
          <a:stretch>
            <a:fillRect/>
          </a:stretch>
        </p:blipFill>
        <p:spPr bwMode="auto">
          <a:xfrm>
            <a:off x="1908175" y="4791075"/>
            <a:ext cx="1311275" cy="1311275"/>
          </a:xfrm>
          <a:prstGeom prst="rect">
            <a:avLst/>
          </a:prstGeom>
          <a:noFill/>
          <a:ln w="9525">
            <a:noFill/>
            <a:miter lim="800000"/>
            <a:headEnd/>
            <a:tailEnd/>
          </a:ln>
        </p:spPr>
      </p:pic>
      <p:pic>
        <p:nvPicPr>
          <p:cNvPr id="17429" name="Picture 5" descr="C:\Users\JCOMM-HAITI014\Desktop\JCS13_クラムチャウダー‐2.jpg"/>
          <p:cNvPicPr>
            <a:picLocks noChangeAspect="1" noChangeArrowheads="1"/>
          </p:cNvPicPr>
          <p:nvPr/>
        </p:nvPicPr>
        <p:blipFill>
          <a:blip r:embed="rId18"/>
          <a:srcRect/>
          <a:stretch>
            <a:fillRect/>
          </a:stretch>
        </p:blipFill>
        <p:spPr bwMode="auto">
          <a:xfrm>
            <a:off x="3222625" y="4805363"/>
            <a:ext cx="1311275" cy="1309687"/>
          </a:xfrm>
          <a:prstGeom prst="rect">
            <a:avLst/>
          </a:prstGeom>
          <a:noFill/>
          <a:ln w="9525">
            <a:noFill/>
            <a:miter lim="800000"/>
            <a:headEnd/>
            <a:tailEnd/>
          </a:ln>
        </p:spPr>
      </p:pic>
      <p:pic>
        <p:nvPicPr>
          <p:cNvPr id="17430" name="Picture 6" descr="C:\Users\JCOMM-HAITI014\Desktop\JCS14_クリームシチュー.jpg"/>
          <p:cNvPicPr>
            <a:picLocks noChangeAspect="1" noChangeArrowheads="1"/>
          </p:cNvPicPr>
          <p:nvPr/>
        </p:nvPicPr>
        <p:blipFill>
          <a:blip r:embed="rId19"/>
          <a:srcRect/>
          <a:stretch>
            <a:fillRect/>
          </a:stretch>
        </p:blipFill>
        <p:spPr bwMode="auto">
          <a:xfrm>
            <a:off x="5907088" y="4803775"/>
            <a:ext cx="1311275" cy="1309688"/>
          </a:xfrm>
          <a:prstGeom prst="rect">
            <a:avLst/>
          </a:prstGeom>
          <a:noFill/>
          <a:ln w="9525">
            <a:noFill/>
            <a:miter lim="800000"/>
            <a:headEnd/>
            <a:tailEnd/>
          </a:ln>
        </p:spPr>
      </p:pic>
      <p:pic>
        <p:nvPicPr>
          <p:cNvPr id="17431" name="Picture 7" descr="C:\Users\JCOMM-HAITI014\Desktop\岡部\セット\ギフトセット写真\JCS15_かぼちゃそぼろ煮.jpg"/>
          <p:cNvPicPr>
            <a:picLocks noChangeAspect="1" noChangeArrowheads="1"/>
          </p:cNvPicPr>
          <p:nvPr/>
        </p:nvPicPr>
        <p:blipFill>
          <a:blip r:embed="rId20"/>
          <a:srcRect/>
          <a:stretch>
            <a:fillRect/>
          </a:stretch>
        </p:blipFill>
        <p:spPr bwMode="auto">
          <a:xfrm>
            <a:off x="611188" y="6115050"/>
            <a:ext cx="1311275" cy="1311275"/>
          </a:xfrm>
          <a:prstGeom prst="rect">
            <a:avLst/>
          </a:prstGeom>
          <a:noFill/>
          <a:ln w="9525">
            <a:noFill/>
            <a:miter lim="800000"/>
            <a:headEnd/>
            <a:tailEnd/>
          </a:ln>
        </p:spPr>
      </p:pic>
      <p:pic>
        <p:nvPicPr>
          <p:cNvPr id="17432" name="Picture 8" descr="C:\Users\JCOMM-HAITI014\Desktop\岡部\セット\ギフトセット写真\ER02_ビーフカレー（中辛）.jpg"/>
          <p:cNvPicPr>
            <a:picLocks noChangeAspect="1" noChangeArrowheads="1"/>
          </p:cNvPicPr>
          <p:nvPr/>
        </p:nvPicPr>
        <p:blipFill>
          <a:blip r:embed="rId21"/>
          <a:srcRect/>
          <a:stretch>
            <a:fillRect/>
          </a:stretch>
        </p:blipFill>
        <p:spPr bwMode="auto">
          <a:xfrm>
            <a:off x="1952625" y="6115050"/>
            <a:ext cx="1309688" cy="1311275"/>
          </a:xfrm>
          <a:prstGeom prst="rect">
            <a:avLst/>
          </a:prstGeom>
          <a:noFill/>
          <a:ln w="9525">
            <a:noFill/>
            <a:miter lim="800000"/>
            <a:headEnd/>
            <a:tailEnd/>
          </a:ln>
        </p:spPr>
      </p:pic>
      <p:pic>
        <p:nvPicPr>
          <p:cNvPr id="17433" name="Picture 9" descr="C:\Users\JCOMM-HAITI014\Desktop\JCS23_たこめし.jpg"/>
          <p:cNvPicPr>
            <a:picLocks noChangeAspect="1" noChangeArrowheads="1"/>
          </p:cNvPicPr>
          <p:nvPr/>
        </p:nvPicPr>
        <p:blipFill>
          <a:blip r:embed="rId22"/>
          <a:srcRect/>
          <a:stretch>
            <a:fillRect/>
          </a:stretch>
        </p:blipFill>
        <p:spPr bwMode="auto">
          <a:xfrm>
            <a:off x="3262313" y="6102350"/>
            <a:ext cx="1311275" cy="1311275"/>
          </a:xfrm>
          <a:prstGeom prst="rect">
            <a:avLst/>
          </a:prstGeom>
          <a:noFill/>
          <a:ln w="9525">
            <a:noFill/>
            <a:miter lim="800000"/>
            <a:headEnd/>
            <a:tailEnd/>
          </a:ln>
        </p:spPr>
      </p:pic>
      <p:pic>
        <p:nvPicPr>
          <p:cNvPr id="17434" name="Picture 10" descr="C:\Users\JCOMM-HAITI014\Desktop\JCS24_鶏ごぼうめし.jpg"/>
          <p:cNvPicPr>
            <a:picLocks noChangeAspect="1" noChangeArrowheads="1"/>
          </p:cNvPicPr>
          <p:nvPr/>
        </p:nvPicPr>
        <p:blipFill>
          <a:blip r:embed="rId23"/>
          <a:srcRect/>
          <a:stretch>
            <a:fillRect/>
          </a:stretch>
        </p:blipFill>
        <p:spPr bwMode="auto">
          <a:xfrm>
            <a:off x="4573588" y="6100763"/>
            <a:ext cx="1311275" cy="1311275"/>
          </a:xfrm>
          <a:prstGeom prst="rect">
            <a:avLst/>
          </a:prstGeom>
          <a:noFill/>
          <a:ln w="9525">
            <a:noFill/>
            <a:miter lim="800000"/>
            <a:headEnd/>
            <a:tailEnd/>
          </a:ln>
        </p:spPr>
      </p:pic>
      <p:pic>
        <p:nvPicPr>
          <p:cNvPr id="17435" name="Picture 11" descr="C:\Users\JCOMM-HAITI014\Desktop\JCS25_牛ごはん.jpg"/>
          <p:cNvPicPr>
            <a:picLocks noChangeAspect="1" noChangeArrowheads="1"/>
          </p:cNvPicPr>
          <p:nvPr/>
        </p:nvPicPr>
        <p:blipFill>
          <a:blip r:embed="rId24"/>
          <a:srcRect/>
          <a:stretch>
            <a:fillRect/>
          </a:stretch>
        </p:blipFill>
        <p:spPr bwMode="auto">
          <a:xfrm>
            <a:off x="5907088" y="6100763"/>
            <a:ext cx="1311275" cy="1311275"/>
          </a:xfrm>
          <a:prstGeom prst="rect">
            <a:avLst/>
          </a:prstGeom>
          <a:noFill/>
          <a:ln w="9525">
            <a:noFill/>
            <a:miter lim="800000"/>
            <a:headEnd/>
            <a:tailEnd/>
          </a:ln>
        </p:spPr>
      </p:pic>
      <p:pic>
        <p:nvPicPr>
          <p:cNvPr id="17436" name="Picture 3"/>
          <p:cNvPicPr>
            <a:picLocks noChangeAspect="1" noChangeArrowheads="1"/>
          </p:cNvPicPr>
          <p:nvPr/>
        </p:nvPicPr>
        <p:blipFill>
          <a:blip r:embed="rId25"/>
          <a:srcRect/>
          <a:stretch>
            <a:fillRect/>
          </a:stretch>
        </p:blipFill>
        <p:spPr bwMode="auto">
          <a:xfrm>
            <a:off x="482600" y="9070975"/>
            <a:ext cx="3414713" cy="1671638"/>
          </a:xfrm>
          <a:prstGeom prst="rect">
            <a:avLst/>
          </a:prstGeom>
          <a:noFill/>
          <a:ln w="9525">
            <a:noFill/>
            <a:miter lim="800000"/>
            <a:headEnd/>
            <a:tailEnd/>
          </a:ln>
        </p:spPr>
      </p:pic>
      <p:pic>
        <p:nvPicPr>
          <p:cNvPr id="17437" name="Picture 4"/>
          <p:cNvPicPr>
            <a:picLocks noChangeAspect="1" noChangeArrowheads="1"/>
          </p:cNvPicPr>
          <p:nvPr/>
        </p:nvPicPr>
        <p:blipFill>
          <a:blip r:embed="rId26"/>
          <a:srcRect/>
          <a:stretch>
            <a:fillRect/>
          </a:stretch>
        </p:blipFill>
        <p:spPr bwMode="auto">
          <a:xfrm>
            <a:off x="3898900" y="9070975"/>
            <a:ext cx="3409950" cy="1670050"/>
          </a:xfrm>
          <a:prstGeom prst="rect">
            <a:avLst/>
          </a:prstGeom>
          <a:noFill/>
          <a:ln w="9525">
            <a:noFill/>
            <a:miter lim="800000"/>
            <a:headEnd/>
            <a:tailEnd/>
          </a:ln>
        </p:spPr>
      </p:pic>
      <p:pic>
        <p:nvPicPr>
          <p:cNvPr id="17438" name="図 1"/>
          <p:cNvPicPr>
            <a:picLocks noChangeAspect="1"/>
          </p:cNvPicPr>
          <p:nvPr/>
        </p:nvPicPr>
        <p:blipFill>
          <a:blip r:embed="rId27"/>
          <a:srcRect l="9882" t="-1234" r="7654"/>
          <a:stretch>
            <a:fillRect/>
          </a:stretch>
        </p:blipFill>
        <p:spPr bwMode="auto">
          <a:xfrm>
            <a:off x="604838" y="7427913"/>
            <a:ext cx="1355725" cy="1096962"/>
          </a:xfrm>
          <a:prstGeom prst="rect">
            <a:avLst/>
          </a:prstGeom>
          <a:noFill/>
          <a:ln w="9525">
            <a:noFill/>
            <a:miter lim="800000"/>
            <a:headEnd/>
            <a:tailEnd/>
          </a:ln>
        </p:spPr>
      </p:pic>
      <p:sp>
        <p:nvSpPr>
          <p:cNvPr id="53" name="正方形/長方形 99"/>
          <p:cNvSpPr>
            <a:spLocks noChangeArrowheads="1"/>
          </p:cNvSpPr>
          <p:nvPr/>
        </p:nvSpPr>
        <p:spPr bwMode="auto">
          <a:xfrm>
            <a:off x="558800" y="8247241"/>
            <a:ext cx="1483361" cy="261610"/>
          </a:xfrm>
          <a:prstGeom prst="rect">
            <a:avLst/>
          </a:prstGeom>
          <a:noFill/>
          <a:ln w="9525">
            <a:noFill/>
            <a:miter lim="800000"/>
            <a:headEnd/>
            <a:tailEnd/>
          </a:ln>
        </p:spPr>
        <p:txBody>
          <a:bodyPr>
            <a:spAutoFit/>
          </a:bodyPr>
          <a:lstStyle/>
          <a:p>
            <a:pP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デミソースハンバーグ</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pic>
        <p:nvPicPr>
          <p:cNvPr id="17440" name="図 2"/>
          <p:cNvPicPr>
            <a:picLocks noChangeAspect="1"/>
          </p:cNvPicPr>
          <p:nvPr/>
        </p:nvPicPr>
        <p:blipFill>
          <a:blip r:embed="rId28"/>
          <a:srcRect l="8455" r="9819"/>
          <a:stretch>
            <a:fillRect/>
          </a:stretch>
        </p:blipFill>
        <p:spPr bwMode="auto">
          <a:xfrm>
            <a:off x="1952625" y="7427913"/>
            <a:ext cx="1325563" cy="1081087"/>
          </a:xfrm>
          <a:prstGeom prst="rect">
            <a:avLst/>
          </a:prstGeom>
          <a:noFill/>
          <a:ln w="9525">
            <a:noFill/>
            <a:miter lim="800000"/>
            <a:headEnd/>
            <a:tailEnd/>
          </a:ln>
        </p:spPr>
      </p:pic>
      <p:sp>
        <p:nvSpPr>
          <p:cNvPr id="55" name="正方形/長方形 99"/>
          <p:cNvSpPr>
            <a:spLocks noChangeArrowheads="1"/>
          </p:cNvSpPr>
          <p:nvPr/>
        </p:nvSpPr>
        <p:spPr bwMode="auto">
          <a:xfrm>
            <a:off x="2042161" y="8273767"/>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牛丼</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pic>
        <p:nvPicPr>
          <p:cNvPr id="17442" name="図 3"/>
          <p:cNvPicPr>
            <a:picLocks noChangeAspect="1"/>
          </p:cNvPicPr>
          <p:nvPr/>
        </p:nvPicPr>
        <p:blipFill>
          <a:blip r:embed="rId29"/>
          <a:srcRect l="11902" r="11789" b="4257"/>
          <a:stretch>
            <a:fillRect/>
          </a:stretch>
        </p:blipFill>
        <p:spPr bwMode="auto">
          <a:xfrm>
            <a:off x="4573588" y="7412038"/>
            <a:ext cx="1311275" cy="1096962"/>
          </a:xfrm>
          <a:prstGeom prst="rect">
            <a:avLst/>
          </a:prstGeom>
          <a:noFill/>
          <a:ln w="9525">
            <a:noFill/>
            <a:miter lim="800000"/>
            <a:headEnd/>
            <a:tailEnd/>
          </a:ln>
        </p:spPr>
      </p:pic>
      <p:pic>
        <p:nvPicPr>
          <p:cNvPr id="17443" name="図 4"/>
          <p:cNvPicPr>
            <a:picLocks noChangeAspect="1"/>
          </p:cNvPicPr>
          <p:nvPr/>
        </p:nvPicPr>
        <p:blipFill>
          <a:blip r:embed="rId30"/>
          <a:srcRect l="7732" r="6055"/>
          <a:stretch>
            <a:fillRect/>
          </a:stretch>
        </p:blipFill>
        <p:spPr bwMode="auto">
          <a:xfrm>
            <a:off x="3262313" y="7413625"/>
            <a:ext cx="1301750" cy="1100138"/>
          </a:xfrm>
          <a:prstGeom prst="rect">
            <a:avLst/>
          </a:prstGeom>
          <a:noFill/>
          <a:ln w="9525">
            <a:noFill/>
            <a:miter lim="800000"/>
            <a:headEnd/>
            <a:tailEnd/>
          </a:ln>
        </p:spPr>
      </p:pic>
      <p:sp>
        <p:nvSpPr>
          <p:cNvPr id="58" name="正方形/長方形 99"/>
          <p:cNvSpPr>
            <a:spLocks noChangeArrowheads="1"/>
          </p:cNvSpPr>
          <p:nvPr/>
        </p:nvSpPr>
        <p:spPr bwMode="auto">
          <a:xfrm>
            <a:off x="3372326" y="8262630"/>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白米粥</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59" name="正方形/長方形 99"/>
          <p:cNvSpPr>
            <a:spLocks noChangeArrowheads="1"/>
          </p:cNvSpPr>
          <p:nvPr/>
        </p:nvSpPr>
        <p:spPr bwMode="auto">
          <a:xfrm>
            <a:off x="4742816" y="8262630"/>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玄米粥</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pic>
        <p:nvPicPr>
          <p:cNvPr id="17446" name="図 5"/>
          <p:cNvPicPr>
            <a:picLocks noChangeAspect="1"/>
          </p:cNvPicPr>
          <p:nvPr/>
        </p:nvPicPr>
        <p:blipFill>
          <a:blip r:embed="rId31"/>
          <a:srcRect l="10950" r="8200"/>
          <a:stretch>
            <a:fillRect/>
          </a:stretch>
        </p:blipFill>
        <p:spPr bwMode="auto">
          <a:xfrm>
            <a:off x="5897563" y="7419975"/>
            <a:ext cx="1320800" cy="1089025"/>
          </a:xfrm>
          <a:prstGeom prst="rect">
            <a:avLst/>
          </a:prstGeom>
          <a:noFill/>
          <a:ln w="9525">
            <a:noFill/>
            <a:miter lim="800000"/>
            <a:headEnd/>
            <a:tailEnd/>
          </a:ln>
        </p:spPr>
      </p:pic>
      <p:sp>
        <p:nvSpPr>
          <p:cNvPr id="61" name="正方形/長方形 99"/>
          <p:cNvSpPr>
            <a:spLocks noChangeArrowheads="1"/>
          </p:cNvSpPr>
          <p:nvPr/>
        </p:nvSpPr>
        <p:spPr bwMode="auto">
          <a:xfrm>
            <a:off x="6032400" y="8243430"/>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切干大根</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2" name="正方形/長方形 99"/>
          <p:cNvSpPr>
            <a:spLocks noChangeArrowheads="1"/>
          </p:cNvSpPr>
          <p:nvPr/>
        </p:nvSpPr>
        <p:spPr bwMode="auto">
          <a:xfrm>
            <a:off x="6065204" y="7133768"/>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牛ごはん</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3" name="正方形/長方形 99"/>
          <p:cNvSpPr>
            <a:spLocks noChangeArrowheads="1"/>
          </p:cNvSpPr>
          <p:nvPr/>
        </p:nvSpPr>
        <p:spPr bwMode="auto">
          <a:xfrm>
            <a:off x="4754245" y="7125046"/>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鶏ごぼう</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4" name="正方形/長方形 99"/>
          <p:cNvSpPr>
            <a:spLocks noChangeArrowheads="1"/>
          </p:cNvSpPr>
          <p:nvPr/>
        </p:nvSpPr>
        <p:spPr bwMode="auto">
          <a:xfrm>
            <a:off x="3352482" y="7150428"/>
            <a:ext cx="1051559"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たこめし</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5" name="正方形/長方形 99"/>
          <p:cNvSpPr>
            <a:spLocks noChangeArrowheads="1"/>
          </p:cNvSpPr>
          <p:nvPr/>
        </p:nvSpPr>
        <p:spPr bwMode="auto">
          <a:xfrm>
            <a:off x="1961143" y="6993423"/>
            <a:ext cx="1258307" cy="430887"/>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カレー</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（中辛）・（甘口）</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6" name="正方形/長方形 99"/>
          <p:cNvSpPr>
            <a:spLocks noChangeArrowheads="1"/>
          </p:cNvSpPr>
          <p:nvPr/>
        </p:nvSpPr>
        <p:spPr bwMode="auto">
          <a:xfrm>
            <a:off x="604203" y="7133941"/>
            <a:ext cx="1349955"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かぼちゃのそぼろ煮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8" name="正方形/長方形 99"/>
          <p:cNvSpPr>
            <a:spLocks noChangeArrowheads="1"/>
          </p:cNvSpPr>
          <p:nvPr/>
        </p:nvSpPr>
        <p:spPr bwMode="auto">
          <a:xfrm>
            <a:off x="5918200" y="5819318"/>
            <a:ext cx="1300162"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クリームシチュー</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69" name="正方形/長方形 99"/>
          <p:cNvSpPr>
            <a:spLocks noChangeArrowheads="1"/>
          </p:cNvSpPr>
          <p:nvPr/>
        </p:nvSpPr>
        <p:spPr bwMode="auto">
          <a:xfrm>
            <a:off x="4573589" y="5810596"/>
            <a:ext cx="1324410"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きんぴらごぼう</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0" name="正方形/長方形 99"/>
          <p:cNvSpPr>
            <a:spLocks noChangeArrowheads="1"/>
          </p:cNvSpPr>
          <p:nvPr/>
        </p:nvSpPr>
        <p:spPr bwMode="auto">
          <a:xfrm>
            <a:off x="3230563" y="5835978"/>
            <a:ext cx="130333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クラムチャウダー</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1" name="正方形/長方形 99"/>
          <p:cNvSpPr>
            <a:spLocks noChangeArrowheads="1"/>
          </p:cNvSpPr>
          <p:nvPr/>
        </p:nvSpPr>
        <p:spPr bwMode="auto">
          <a:xfrm>
            <a:off x="1952625" y="5835351"/>
            <a:ext cx="125830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野菜のポトフ</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2" name="正方形/長方形 99"/>
          <p:cNvSpPr>
            <a:spLocks noChangeArrowheads="1"/>
          </p:cNvSpPr>
          <p:nvPr/>
        </p:nvSpPr>
        <p:spPr bwMode="auto">
          <a:xfrm>
            <a:off x="604203" y="5819491"/>
            <a:ext cx="1349955"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コーンポタージュ</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3" name="正方形/長方形 99"/>
          <p:cNvSpPr>
            <a:spLocks noChangeArrowheads="1"/>
          </p:cNvSpPr>
          <p:nvPr/>
        </p:nvSpPr>
        <p:spPr bwMode="auto">
          <a:xfrm>
            <a:off x="5889625" y="4523918"/>
            <a:ext cx="1300162"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ビーフシチュー</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5" name="正方形/長方形 99"/>
          <p:cNvSpPr>
            <a:spLocks noChangeArrowheads="1"/>
          </p:cNvSpPr>
          <p:nvPr/>
        </p:nvSpPr>
        <p:spPr bwMode="auto">
          <a:xfrm>
            <a:off x="4545014" y="4515196"/>
            <a:ext cx="1324410"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豚　汁</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6" name="正方形/長方形 99"/>
          <p:cNvSpPr>
            <a:spLocks noChangeArrowheads="1"/>
          </p:cNvSpPr>
          <p:nvPr/>
        </p:nvSpPr>
        <p:spPr bwMode="auto">
          <a:xfrm>
            <a:off x="3201988" y="4540578"/>
            <a:ext cx="130333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ひじき煮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7" name="正方形/長方形 99"/>
          <p:cNvSpPr>
            <a:spLocks noChangeArrowheads="1"/>
          </p:cNvSpPr>
          <p:nvPr/>
        </p:nvSpPr>
        <p:spPr bwMode="auto">
          <a:xfrm>
            <a:off x="1924050" y="4539951"/>
            <a:ext cx="125830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豚角煮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79" name="正方形/長方形 99"/>
          <p:cNvSpPr>
            <a:spLocks noChangeArrowheads="1"/>
          </p:cNvSpPr>
          <p:nvPr/>
        </p:nvSpPr>
        <p:spPr bwMode="auto">
          <a:xfrm>
            <a:off x="575628" y="4524091"/>
            <a:ext cx="1349955"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イカ大根</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80" name="正方形/長方形 99"/>
          <p:cNvSpPr>
            <a:spLocks noChangeArrowheads="1"/>
          </p:cNvSpPr>
          <p:nvPr/>
        </p:nvSpPr>
        <p:spPr bwMode="auto">
          <a:xfrm>
            <a:off x="5889625" y="3085643"/>
            <a:ext cx="1300162" cy="430887"/>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干椎茸と</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大豆の</a:t>
            </a:r>
            <a:r>
              <a:rPr lang="ja-JP" altLang="en-US" sz="1100" dirty="0" err="1">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うま</a:t>
            </a: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81" name="正方形/長方形 99"/>
          <p:cNvSpPr>
            <a:spLocks noChangeArrowheads="1"/>
          </p:cNvSpPr>
          <p:nvPr/>
        </p:nvSpPr>
        <p:spPr bwMode="auto">
          <a:xfrm>
            <a:off x="4545014" y="3200746"/>
            <a:ext cx="1324410"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筍の土佐煮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82" name="正方形/長方形 99"/>
          <p:cNvSpPr>
            <a:spLocks noChangeArrowheads="1"/>
          </p:cNvSpPr>
          <p:nvPr/>
        </p:nvSpPr>
        <p:spPr bwMode="auto">
          <a:xfrm>
            <a:off x="3201988" y="3226128"/>
            <a:ext cx="130333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肉じゃが</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83" name="正方形/長方形 99"/>
          <p:cNvSpPr>
            <a:spLocks noChangeArrowheads="1"/>
          </p:cNvSpPr>
          <p:nvPr/>
        </p:nvSpPr>
        <p:spPr bwMode="auto">
          <a:xfrm>
            <a:off x="1924050" y="3225501"/>
            <a:ext cx="1258307"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牛</a:t>
            </a:r>
            <a:r>
              <a:rPr lang="ja-JP" altLang="en-US" sz="1100" dirty="0" err="1">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すじ</a:t>
            </a: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大根煮</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pic>
        <p:nvPicPr>
          <p:cNvPr id="17467" name="図 7"/>
          <p:cNvPicPr>
            <a:picLocks noChangeAspect="1"/>
          </p:cNvPicPr>
          <p:nvPr/>
        </p:nvPicPr>
        <p:blipFill>
          <a:blip r:embed="rId32"/>
          <a:srcRect l="17319" r="11694"/>
          <a:stretch>
            <a:fillRect/>
          </a:stretch>
        </p:blipFill>
        <p:spPr bwMode="auto">
          <a:xfrm>
            <a:off x="563563" y="2222500"/>
            <a:ext cx="1349375" cy="1289050"/>
          </a:xfrm>
          <a:prstGeom prst="rect">
            <a:avLst/>
          </a:prstGeom>
          <a:noFill/>
          <a:ln w="9525">
            <a:noFill/>
            <a:miter lim="800000"/>
            <a:headEnd/>
            <a:tailEnd/>
          </a:ln>
        </p:spPr>
      </p:pic>
      <p:sp>
        <p:nvSpPr>
          <p:cNvPr id="84" name="正方形/長方形 99"/>
          <p:cNvSpPr>
            <a:spLocks noChangeArrowheads="1"/>
          </p:cNvSpPr>
          <p:nvPr/>
        </p:nvSpPr>
        <p:spPr bwMode="auto">
          <a:xfrm>
            <a:off x="575628" y="3209641"/>
            <a:ext cx="1349955" cy="261610"/>
          </a:xfrm>
          <a:prstGeom prst="rect">
            <a:avLst/>
          </a:prstGeom>
          <a:noFill/>
          <a:ln w="9525">
            <a:noFill/>
            <a:miter lim="800000"/>
            <a:headEnd/>
            <a:tailEnd/>
          </a:ln>
        </p:spPr>
        <p:txBody>
          <a:bodyPr>
            <a:spAutoFit/>
          </a:bodyPr>
          <a:lstStyle/>
          <a:p>
            <a:pPr algn="ctr">
              <a:defRPr/>
            </a:pPr>
            <a:r>
              <a:rPr lang="ja-JP" altLang="en-US"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ハッシュドビーフ</a:t>
            </a:r>
            <a:endParaRPr lang="en-US" altLang="ja-JP" sz="11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
        <p:nvSpPr>
          <p:cNvPr id="91" name="正方形/長方形 99"/>
          <p:cNvSpPr>
            <a:spLocks noChangeArrowheads="1"/>
          </p:cNvSpPr>
          <p:nvPr/>
        </p:nvSpPr>
        <p:spPr bwMode="auto">
          <a:xfrm>
            <a:off x="639763" y="8676640"/>
            <a:ext cx="6548146" cy="338554"/>
          </a:xfrm>
          <a:prstGeom prst="rect">
            <a:avLst/>
          </a:prstGeom>
          <a:noFill/>
          <a:ln w="9525">
            <a:noFill/>
            <a:miter lim="800000"/>
            <a:headEnd/>
            <a:tailEnd/>
          </a:ln>
        </p:spPr>
        <p:txBody>
          <a:bodyPr>
            <a:spAutoFit/>
          </a:bodyPr>
          <a:lstStyle/>
          <a:p>
            <a:pPr algn="ctr">
              <a:defRPr/>
            </a:pPr>
            <a:r>
              <a:rPr lang="ja-JP" altLang="en-US" sz="16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rPr>
              <a:t>新メニューも、適時追加されますので、飽きることなくご利用いただけます。</a:t>
            </a:r>
            <a:endParaRPr lang="en-US" altLang="ja-JP" sz="1600" dirty="0">
              <a:ln w="6350">
                <a:solidFill>
                  <a:schemeClr val="bg1"/>
                </a:solidFill>
              </a:ln>
              <a:latin typeface="HGP創英角ﾎﾟｯﾌﾟ体" panose="040B0A00000000000000" pitchFamily="50" charset="-128"/>
              <a:ea typeface="HGP創英角ﾎﾟｯﾌﾟ体" panose="040B0A00000000000000" pitchFamily="50" charset="-128"/>
              <a:cs typeface="07やさしさゴシック手書き"/>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図 57"/>
          <p:cNvPicPr>
            <a:picLocks noChangeAspect="1"/>
          </p:cNvPicPr>
          <p:nvPr/>
        </p:nvPicPr>
        <p:blipFill>
          <a:blip r:embed="rId2"/>
          <a:srcRect/>
          <a:stretch>
            <a:fillRect/>
          </a:stretch>
        </p:blipFill>
        <p:spPr bwMode="auto">
          <a:xfrm>
            <a:off x="0" y="-228600"/>
            <a:ext cx="7775575" cy="11136313"/>
          </a:xfrm>
          <a:prstGeom prst="rect">
            <a:avLst/>
          </a:prstGeom>
          <a:noFill/>
          <a:ln w="9525">
            <a:noFill/>
            <a:miter lim="800000"/>
            <a:headEnd/>
            <a:tailEnd/>
          </a:ln>
        </p:spPr>
      </p:pic>
      <p:sp>
        <p:nvSpPr>
          <p:cNvPr id="3" name="角丸四角形 2"/>
          <p:cNvSpPr/>
          <p:nvPr/>
        </p:nvSpPr>
        <p:spPr>
          <a:xfrm>
            <a:off x="595313" y="2082800"/>
            <a:ext cx="6645275" cy="3973513"/>
          </a:xfrm>
          <a:prstGeom prst="roundRect">
            <a:avLst>
              <a:gd name="adj" fmla="val 2286"/>
            </a:avLst>
          </a:prstGeom>
        </p:spPr>
        <p:style>
          <a:lnRef idx="2">
            <a:schemeClr val="accent2"/>
          </a:lnRef>
          <a:fillRef idx="1">
            <a:schemeClr val="lt1"/>
          </a:fillRef>
          <a:effectRef idx="0">
            <a:schemeClr val="accent2"/>
          </a:effectRef>
          <a:fontRef idx="minor">
            <a:schemeClr val="dk1"/>
          </a:fontRef>
        </p:style>
        <p:txBody>
          <a:bodyPr anchor="b"/>
          <a:lstStyle/>
          <a:p>
            <a:pPr algn="ctr" defTabSz="1019175">
              <a:defRPr/>
            </a:pPr>
            <a:r>
              <a:rPr lang="ja-JP" altLang="en-US" sz="1600" b="1" dirty="0">
                <a:latin typeface="HG丸ｺﾞｼｯｸM-PRO" panose="020F0600000000000000" pitchFamily="50" charset="-128"/>
                <a:ea typeface="HG丸ｺﾞｼｯｸM-PRO" panose="020F0600000000000000" pitchFamily="50" charset="-128"/>
              </a:rPr>
              <a:t>備蓄食を、普段の生活に使いながら、災害時にも備えましょう。</a:t>
            </a:r>
            <a:endParaRPr lang="en-US" altLang="ja-JP" sz="1600" b="1" dirty="0">
              <a:latin typeface="HG丸ｺﾞｼｯｸM-PRO" panose="020F0600000000000000" pitchFamily="50" charset="-128"/>
              <a:ea typeface="HG丸ｺﾞｼｯｸM-PRO" panose="020F0600000000000000" pitchFamily="50" charset="-128"/>
            </a:endParaRPr>
          </a:p>
          <a:p>
            <a:pPr algn="ctr" defTabSz="1019175">
              <a:defRPr/>
            </a:pPr>
            <a:r>
              <a:rPr lang="ja-JP" altLang="en-US" sz="1600" b="1" dirty="0">
                <a:latin typeface="HG丸ｺﾞｼｯｸM-PRO" panose="020F0600000000000000" pitchFamily="50" charset="-128"/>
                <a:ea typeface="HG丸ｺﾞｼｯｸM-PRO" panose="020F0600000000000000" pitchFamily="50" charset="-128"/>
              </a:rPr>
              <a:t>という、無駄のない考え方です。</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ctrTitle" idx="4294967295"/>
          </p:nvPr>
        </p:nvSpPr>
        <p:spPr>
          <a:xfrm>
            <a:off x="1870365" y="424065"/>
            <a:ext cx="4073236" cy="92675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eaLnBrk="1" fontAlgn="auto" hangingPunct="1">
              <a:lnSpc>
                <a:spcPct val="100000"/>
              </a:lnSpc>
              <a:spcAft>
                <a:spcPts val="0"/>
              </a:spcAft>
              <a:defRPr/>
            </a:pPr>
            <a:r>
              <a:rPr lang="ja-JP" alt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ローリングストック法</a:t>
            </a:r>
            <a:endParaRPr lang="ja-JP"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436" name="Picture 2" descr="http://imgcc.naver.jp/kaze/mission/USER/20121002/10/1298590/2/688x351x79a75c21fb0733903fe95cc6.jpg"/>
          <p:cNvPicPr>
            <a:picLocks noChangeAspect="1" noChangeArrowheads="1"/>
          </p:cNvPicPr>
          <p:nvPr/>
        </p:nvPicPr>
        <p:blipFill>
          <a:blip r:embed="rId3"/>
          <a:srcRect/>
          <a:stretch>
            <a:fillRect/>
          </a:stretch>
        </p:blipFill>
        <p:spPr bwMode="auto">
          <a:xfrm>
            <a:off x="781050" y="2219325"/>
            <a:ext cx="6223000" cy="3155950"/>
          </a:xfrm>
          <a:prstGeom prst="rect">
            <a:avLst/>
          </a:prstGeom>
          <a:noFill/>
          <a:ln w="9525">
            <a:noFill/>
            <a:miter lim="800000"/>
            <a:headEnd/>
            <a:tailEnd/>
          </a:ln>
        </p:spPr>
      </p:pic>
      <p:sp>
        <p:nvSpPr>
          <p:cNvPr id="18437" name="テキスト ボックス 4"/>
          <p:cNvSpPr txBox="1">
            <a:spLocks noChangeArrowheads="1"/>
          </p:cNvSpPr>
          <p:nvPr/>
        </p:nvSpPr>
        <p:spPr bwMode="auto">
          <a:xfrm>
            <a:off x="1819275" y="227013"/>
            <a:ext cx="4719638" cy="349250"/>
          </a:xfrm>
          <a:prstGeom prst="rect">
            <a:avLst/>
          </a:prstGeom>
          <a:noFill/>
          <a:ln w="9525">
            <a:noFill/>
            <a:miter lim="800000"/>
            <a:headEnd/>
            <a:tailEnd/>
          </a:ln>
        </p:spPr>
        <p:txBody>
          <a:bodyPr wrap="none" lIns="101901" tIns="50950" rIns="101901" bIns="50950">
            <a:spAutoFit/>
          </a:bodyPr>
          <a:lstStyle/>
          <a:p>
            <a:pPr defTabSz="1019175"/>
            <a:r>
              <a:rPr lang="ja-JP" altLang="en-US" sz="1600">
                <a:latin typeface="HG丸ｺﾞｼｯｸM-PRO" pitchFamily="50" charset="-128"/>
                <a:ea typeface="HG丸ｺﾞｼｯｸM-PRO" pitchFamily="50" charset="-128"/>
              </a:rPr>
              <a:t>ふだんの生活に災害食を取り入れてみませんか？</a:t>
            </a:r>
          </a:p>
        </p:txBody>
      </p:sp>
      <p:sp>
        <p:nvSpPr>
          <p:cNvPr id="6" name="角丸四角形 5"/>
          <p:cNvSpPr>
            <a:spLocks noChangeArrowheads="1"/>
          </p:cNvSpPr>
          <p:nvPr/>
        </p:nvSpPr>
        <p:spPr bwMode="auto">
          <a:xfrm>
            <a:off x="582613" y="6594475"/>
            <a:ext cx="6645275" cy="1138238"/>
          </a:xfrm>
          <a:prstGeom prst="roundRect">
            <a:avLst>
              <a:gd name="adj" fmla="val 8857"/>
            </a:avLst>
          </a:prstGeom>
          <a:ln>
            <a:headEnd/>
            <a:tailEnd/>
          </a:ln>
        </p:spPr>
        <p:style>
          <a:lnRef idx="2">
            <a:schemeClr val="accent2"/>
          </a:lnRef>
          <a:fillRef idx="1">
            <a:schemeClr val="lt1"/>
          </a:fillRef>
          <a:effectRef idx="0">
            <a:schemeClr val="accent2"/>
          </a:effectRef>
          <a:fontRef idx="minor">
            <a:schemeClr val="dk1"/>
          </a:fontRef>
        </p:style>
        <p:txBody>
          <a:bodyPr lIns="101901" tIns="50950" rIns="101901" bIns="50950" anchor="ctr"/>
          <a:lstStyle/>
          <a:p>
            <a:pPr marL="319088" indent="-319088" defTabSz="1019175">
              <a:lnSpc>
                <a:spcPct val="150000"/>
              </a:lnSpc>
              <a:buFont typeface="Wingdings" pitchFamily="2" charset="2"/>
              <a:buChar char="l"/>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水がなくても食べられる</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marL="319088" indent="-319088" defTabSz="1019175">
              <a:lnSpc>
                <a:spcPct val="150000"/>
              </a:lnSpc>
              <a:buFont typeface="Wingdings" pitchFamily="2" charset="2"/>
              <a:buChar char="l"/>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お湯がなくても食べられる</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marL="319088" indent="-319088" defTabSz="1019175">
              <a:lnSpc>
                <a:spcPct val="150000"/>
              </a:lnSpc>
              <a:buFont typeface="Wingdings" pitchFamily="2" charset="2"/>
              <a:buChar char="l"/>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いつもの食事と同等においしい</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8439" name="Picture 3" descr="Z:\秋田　おかず箱\画像\ロゴ\おかず箱おばあちゃん.png"/>
          <p:cNvPicPr>
            <a:picLocks noChangeAspect="1" noChangeArrowheads="1"/>
          </p:cNvPicPr>
          <p:nvPr/>
        </p:nvPicPr>
        <p:blipFill>
          <a:blip r:embed="rId4"/>
          <a:srcRect/>
          <a:stretch>
            <a:fillRect/>
          </a:stretch>
        </p:blipFill>
        <p:spPr bwMode="auto">
          <a:xfrm>
            <a:off x="671513" y="339725"/>
            <a:ext cx="966787" cy="1146175"/>
          </a:xfrm>
          <a:prstGeom prst="rect">
            <a:avLst/>
          </a:prstGeom>
          <a:noFill/>
          <a:ln w="9525">
            <a:noFill/>
            <a:miter lim="800000"/>
            <a:headEnd/>
            <a:tailEnd/>
          </a:ln>
        </p:spPr>
      </p:pic>
      <p:pic>
        <p:nvPicPr>
          <p:cNvPr id="18440" name="図 54"/>
          <p:cNvPicPr>
            <a:picLocks noChangeAspect="1"/>
          </p:cNvPicPr>
          <p:nvPr/>
        </p:nvPicPr>
        <p:blipFill>
          <a:blip r:embed="rId5"/>
          <a:srcRect/>
          <a:stretch>
            <a:fillRect/>
          </a:stretch>
        </p:blipFill>
        <p:spPr bwMode="auto">
          <a:xfrm>
            <a:off x="6040438" y="638175"/>
            <a:ext cx="1276350" cy="847725"/>
          </a:xfrm>
          <a:prstGeom prst="rect">
            <a:avLst/>
          </a:prstGeom>
          <a:noFill/>
          <a:ln w="9525">
            <a:noFill/>
            <a:miter lim="800000"/>
            <a:headEnd/>
            <a:tailEnd/>
          </a:ln>
        </p:spPr>
      </p:pic>
      <p:sp>
        <p:nvSpPr>
          <p:cNvPr id="18441" name="正方形/長方形 3"/>
          <p:cNvSpPr>
            <a:spLocks noChangeArrowheads="1"/>
          </p:cNvSpPr>
          <p:nvPr/>
        </p:nvSpPr>
        <p:spPr bwMode="auto">
          <a:xfrm>
            <a:off x="6143625" y="738188"/>
            <a:ext cx="1252538" cy="646112"/>
          </a:xfrm>
          <a:prstGeom prst="rect">
            <a:avLst/>
          </a:prstGeom>
          <a:noFill/>
          <a:ln w="9525">
            <a:noFill/>
            <a:miter lim="800000"/>
            <a:headEnd/>
            <a:tailEnd/>
          </a:ln>
        </p:spPr>
        <p:txBody>
          <a:bodyPr>
            <a:spAutoFit/>
          </a:bodyPr>
          <a:lstStyle/>
          <a:p>
            <a:pPr algn="ctr"/>
            <a:r>
              <a:rPr lang="ja-JP" altLang="en-US" sz="1200">
                <a:solidFill>
                  <a:srgbClr val="82582D"/>
                </a:solidFill>
                <a:latin typeface="07やさしさゴシック手書き"/>
                <a:ea typeface="07やさしさゴシック手書き"/>
                <a:cs typeface="07やさしさゴシック手書き"/>
              </a:rPr>
              <a:t>使ったら、</a:t>
            </a:r>
            <a:endParaRPr lang="en-US" altLang="ja-JP" sz="1200">
              <a:solidFill>
                <a:srgbClr val="82582D"/>
              </a:solidFill>
              <a:latin typeface="07やさしさゴシック手書き"/>
              <a:ea typeface="07やさしさゴシック手書き"/>
              <a:cs typeface="07やさしさゴシック手書き"/>
            </a:endParaRPr>
          </a:p>
          <a:p>
            <a:pPr algn="ctr"/>
            <a:r>
              <a:rPr lang="ja-JP" altLang="en-US" sz="1200">
                <a:solidFill>
                  <a:srgbClr val="82582D"/>
                </a:solidFill>
                <a:latin typeface="07やさしさゴシック手書き"/>
                <a:ea typeface="07やさしさゴシック手書き"/>
                <a:cs typeface="07やさしさゴシック手書き"/>
              </a:rPr>
              <a:t>補充して、</a:t>
            </a:r>
            <a:endParaRPr lang="en-US" altLang="ja-JP" sz="1200">
              <a:solidFill>
                <a:srgbClr val="82582D"/>
              </a:solidFill>
              <a:latin typeface="07やさしさゴシック手書き"/>
              <a:ea typeface="07やさしさゴシック手書き"/>
              <a:cs typeface="07やさしさゴシック手書き"/>
            </a:endParaRPr>
          </a:p>
          <a:p>
            <a:pPr algn="ctr"/>
            <a:r>
              <a:rPr lang="ja-JP" altLang="en-US" sz="1200">
                <a:solidFill>
                  <a:srgbClr val="82582D"/>
                </a:solidFill>
                <a:latin typeface="07やさしさゴシック手書き"/>
                <a:ea typeface="07やさしさゴシック手書き"/>
                <a:cs typeface="07やさしさゴシック手書き"/>
              </a:rPr>
              <a:t>無駄なく！</a:t>
            </a:r>
          </a:p>
        </p:txBody>
      </p:sp>
      <p:sp>
        <p:nvSpPr>
          <p:cNvPr id="19" name="角丸四角形 18"/>
          <p:cNvSpPr/>
          <p:nvPr/>
        </p:nvSpPr>
        <p:spPr>
          <a:xfrm>
            <a:off x="595313" y="1641475"/>
            <a:ext cx="6645275" cy="441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defTabSz="1019175">
              <a:defRPr/>
            </a:pPr>
            <a:r>
              <a:rPr lang="ja-JP" altLang="en-US" sz="1600" b="1" dirty="0">
                <a:latin typeface="HG丸ｺﾞｼｯｸM-PRO" panose="020F0600000000000000" pitchFamily="50" charset="-128"/>
                <a:ea typeface="HG丸ｺﾞｼｯｸM-PRO" panose="020F0600000000000000" pitchFamily="50" charset="-128"/>
              </a:rPr>
              <a:t>ローリングストック法の基本的な考え方</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582613" y="6154738"/>
            <a:ext cx="6645275" cy="4429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defTabSz="1019175">
              <a:defRPr/>
            </a:pPr>
            <a:r>
              <a:rPr lang="ja-JP" altLang="en-US" sz="1600" b="1" dirty="0">
                <a:latin typeface="HG丸ｺﾞｼｯｸM-PRO" panose="020F0600000000000000" pitchFamily="50" charset="-128"/>
                <a:ea typeface="HG丸ｺﾞｼｯｸM-PRO" panose="020F0600000000000000" pitchFamily="50" charset="-128"/>
              </a:rPr>
              <a:t>ローリングストック法に適した食材は？</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21" name="角丸四角形 20"/>
          <p:cNvSpPr>
            <a:spLocks noChangeArrowheads="1"/>
          </p:cNvSpPr>
          <p:nvPr/>
        </p:nvSpPr>
        <p:spPr bwMode="auto">
          <a:xfrm>
            <a:off x="595313" y="8270875"/>
            <a:ext cx="6645275" cy="1138238"/>
          </a:xfrm>
          <a:prstGeom prst="roundRect">
            <a:avLst>
              <a:gd name="adj" fmla="val 8857"/>
            </a:avLst>
          </a:prstGeom>
          <a:ln>
            <a:headEnd/>
            <a:tailEnd/>
          </a:ln>
        </p:spPr>
        <p:style>
          <a:lnRef idx="2">
            <a:schemeClr val="accent2"/>
          </a:lnRef>
          <a:fillRef idx="1">
            <a:schemeClr val="lt1"/>
          </a:fillRef>
          <a:effectRef idx="0">
            <a:schemeClr val="accent2"/>
          </a:effectRef>
          <a:fontRef idx="minor">
            <a:schemeClr val="dk1"/>
          </a:fontRef>
        </p:style>
        <p:txBody>
          <a:bodyPr lIns="101901" tIns="50950" rIns="101901" bIns="50950" anchor="ctr"/>
          <a:lstStyle/>
          <a:p>
            <a:pPr marL="319088" indent="-319088" defTabSz="1019175">
              <a:lnSpc>
                <a:spcPct val="150000"/>
              </a:lnSpc>
              <a:buFont typeface="Wingdings" pitchFamily="2" charset="2"/>
              <a:buChar char="l"/>
              <a:defRPr/>
            </a:pPr>
            <a:r>
              <a:rPr lang="ja-JP" altLang="en-US" sz="1600">
                <a:solidFill>
                  <a:srgbClr val="000000"/>
                </a:solidFill>
                <a:latin typeface="HG丸ｺﾞｼｯｸM-PRO" pitchFamily="50" charset="-128"/>
                <a:ea typeface="HG丸ｺﾞｼｯｸM-PRO" pitchFamily="50" charset="-128"/>
              </a:rPr>
              <a:t>いざというときは、温めなくても食べられる</a:t>
            </a:r>
            <a:endParaRPr lang="en-US" altLang="ja-JP" sz="1600">
              <a:solidFill>
                <a:srgbClr val="000000"/>
              </a:solidFill>
              <a:latin typeface="HG丸ｺﾞｼｯｸM-PRO" pitchFamily="50" charset="-128"/>
              <a:ea typeface="HG丸ｺﾞｼｯｸM-PRO" pitchFamily="50" charset="-128"/>
            </a:endParaRPr>
          </a:p>
          <a:p>
            <a:pPr marL="319088" indent="-319088" defTabSz="1019175">
              <a:lnSpc>
                <a:spcPct val="150000"/>
              </a:lnSpc>
              <a:buFont typeface="Wingdings" pitchFamily="2" charset="2"/>
              <a:buChar char="l"/>
              <a:defRPr/>
            </a:pPr>
            <a:r>
              <a:rPr lang="ja-JP" altLang="en-US" sz="1600">
                <a:solidFill>
                  <a:srgbClr val="000000"/>
                </a:solidFill>
                <a:latin typeface="HG丸ｺﾞｼｯｸM-PRO" pitchFamily="50" charset="-128"/>
                <a:ea typeface="HG丸ｺﾞｼｯｸM-PRO" pitchFamily="50" charset="-128"/>
              </a:rPr>
              <a:t>常温で保存ができ、</a:t>
            </a:r>
            <a:r>
              <a:rPr lang="en-US" altLang="ja-JP" sz="1600">
                <a:solidFill>
                  <a:srgbClr val="000000"/>
                </a:solidFill>
                <a:latin typeface="HG丸ｺﾞｼｯｸM-PRO" pitchFamily="50" charset="-128"/>
                <a:ea typeface="HG丸ｺﾞｼｯｸM-PRO" pitchFamily="50" charset="-128"/>
              </a:rPr>
              <a:t>1</a:t>
            </a:r>
            <a:r>
              <a:rPr lang="ja-JP" altLang="en-US" sz="1600">
                <a:solidFill>
                  <a:srgbClr val="000000"/>
                </a:solidFill>
                <a:latin typeface="HG丸ｺﾞｼｯｸM-PRO" pitchFamily="50" charset="-128"/>
                <a:ea typeface="HG丸ｺﾞｼｯｸM-PRO" pitchFamily="50" charset="-128"/>
              </a:rPr>
              <a:t>年以上の賞味期限</a:t>
            </a:r>
            <a:endParaRPr lang="en-US" altLang="ja-JP" sz="1600">
              <a:solidFill>
                <a:srgbClr val="000000"/>
              </a:solidFill>
              <a:latin typeface="HG丸ｺﾞｼｯｸM-PRO" pitchFamily="50" charset="-128"/>
              <a:ea typeface="HG丸ｺﾞｼｯｸM-PRO" pitchFamily="50" charset="-128"/>
            </a:endParaRPr>
          </a:p>
          <a:p>
            <a:pPr marL="319088" indent="-319088" defTabSz="1019175">
              <a:lnSpc>
                <a:spcPct val="150000"/>
              </a:lnSpc>
              <a:buFont typeface="Wingdings" pitchFamily="2" charset="2"/>
              <a:buChar char="l"/>
              <a:defRPr/>
            </a:pPr>
            <a:r>
              <a:rPr lang="ja-JP" altLang="en-US" sz="1600">
                <a:solidFill>
                  <a:srgbClr val="000000"/>
                </a:solidFill>
                <a:latin typeface="HG丸ｺﾞｼｯｸM-PRO" pitchFamily="50" charset="-128"/>
                <a:ea typeface="HG丸ｺﾞｼｯｸM-PRO" pitchFamily="50" charset="-128"/>
              </a:rPr>
              <a:t>ふだんの食事としても十分に活用できる</a:t>
            </a:r>
            <a:endParaRPr lang="en-US" altLang="ja-JP" sz="1600">
              <a:solidFill>
                <a:srgbClr val="000000"/>
              </a:solidFill>
              <a:latin typeface="HG丸ｺﾞｼｯｸM-PRO" pitchFamily="50" charset="-128"/>
              <a:ea typeface="HG丸ｺﾞｼｯｸM-PRO" pitchFamily="50" charset="-128"/>
            </a:endParaRPr>
          </a:p>
        </p:txBody>
      </p:sp>
      <p:sp>
        <p:nvSpPr>
          <p:cNvPr id="22" name="角丸四角形 21"/>
          <p:cNvSpPr/>
          <p:nvPr/>
        </p:nvSpPr>
        <p:spPr>
          <a:xfrm>
            <a:off x="595313" y="7831138"/>
            <a:ext cx="6645275" cy="4429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defTabSz="1019175">
              <a:defRPr/>
            </a:pPr>
            <a:r>
              <a:rPr lang="ja-JP" altLang="en-US" sz="1600" b="1" dirty="0">
                <a:latin typeface="HG丸ｺﾞｼｯｸM-PRO" panose="020F0600000000000000" pitchFamily="50" charset="-128"/>
                <a:ea typeface="HG丸ｺﾞｼｯｸM-PRO" panose="020F0600000000000000" pitchFamily="50" charset="-128"/>
              </a:rPr>
              <a:t>レトルトのおかずは？</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23" name="角丸四角形 22"/>
          <p:cNvSpPr>
            <a:spLocks noChangeArrowheads="1"/>
          </p:cNvSpPr>
          <p:nvPr/>
        </p:nvSpPr>
        <p:spPr bwMode="auto">
          <a:xfrm>
            <a:off x="227013" y="9561513"/>
            <a:ext cx="7354887" cy="1138237"/>
          </a:xfrm>
          <a:prstGeom prst="roundRect">
            <a:avLst>
              <a:gd name="adj" fmla="val 8857"/>
            </a:avLst>
          </a:prstGeom>
          <a:ln>
            <a:headEnd/>
            <a:tailEnd/>
          </a:ln>
        </p:spPr>
        <p:style>
          <a:lnRef idx="2">
            <a:schemeClr val="accent2"/>
          </a:lnRef>
          <a:fillRef idx="1">
            <a:schemeClr val="lt1"/>
          </a:fillRef>
          <a:effectRef idx="0">
            <a:schemeClr val="accent2"/>
          </a:effectRef>
          <a:fontRef idx="minor">
            <a:schemeClr val="dk1"/>
          </a:fontRef>
        </p:style>
        <p:txBody>
          <a:bodyPr lIns="101901" tIns="50950" rIns="101901" bIns="50950" anchor="ctr"/>
          <a:lstStyle/>
          <a:p>
            <a:pPr defTabSz="1019175">
              <a:lnSpc>
                <a:spcPct val="150000"/>
              </a:lnSpc>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いつもの生活に少し災害食を取り入れていただけるだけで、災害時にも</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defTabSz="1019175">
              <a:lnSpc>
                <a:spcPct val="150000"/>
              </a:lnSpc>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普段とあまり変わらない食生活が送れます。</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defTabSz="1019175">
              <a:lnSpc>
                <a:spcPct val="150000"/>
              </a:lnSpc>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少しの心がけで、安心できる「</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ローリングストック法</a:t>
            </a:r>
            <a:r>
              <a:rPr lang="ja-JP" altLang="en-US" sz="1600" dirty="0">
                <a:solidFill>
                  <a:srgbClr val="000000"/>
                </a:solidFill>
                <a:latin typeface="HG丸ｺﾞｼｯｸM-PRO" panose="020F0600000000000000" pitchFamily="50" charset="-128"/>
                <a:ea typeface="HG丸ｺﾞｼｯｸM-PRO" panose="020F0600000000000000" pitchFamily="50" charset="-128"/>
              </a:rPr>
              <a:t>」をお勧めしています。</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8447" name="角丸四角形吹き出し 3"/>
          <p:cNvSpPr>
            <a:spLocks noChangeArrowheads="1"/>
          </p:cNvSpPr>
          <p:nvPr/>
        </p:nvSpPr>
        <p:spPr bwMode="auto">
          <a:xfrm>
            <a:off x="3992563" y="6926263"/>
            <a:ext cx="3163887" cy="423862"/>
          </a:xfrm>
          <a:prstGeom prst="wedgeRoundRectCallout">
            <a:avLst>
              <a:gd name="adj1" fmla="val -56273"/>
              <a:gd name="adj2" fmla="val -35769"/>
              <a:gd name="adj3" fmla="val 16667"/>
            </a:avLst>
          </a:prstGeom>
          <a:solidFill>
            <a:schemeClr val="bg1"/>
          </a:solidFill>
          <a:ln w="12700" algn="ctr">
            <a:solidFill>
              <a:schemeClr val="accent2"/>
            </a:solidFill>
            <a:miter lim="800000"/>
            <a:headEnd/>
            <a:tailEnd/>
          </a:ln>
        </p:spPr>
        <p:txBody>
          <a:bodyPr anchor="ctr"/>
          <a:lstStyle/>
          <a:p>
            <a:pPr algn="ctr"/>
            <a:r>
              <a:rPr lang="ja-JP" altLang="en-US" sz="1200">
                <a:solidFill>
                  <a:srgbClr val="000000"/>
                </a:solidFill>
                <a:latin typeface="HG丸ｺﾞｼｯｸM-PRO" pitchFamily="50" charset="-128"/>
                <a:ea typeface="HG丸ｺﾞｼｯｸM-PRO" pitchFamily="50" charset="-128"/>
              </a:rPr>
              <a:t>備蓄用の水を減らすことができます！</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図 57"/>
          <p:cNvPicPr>
            <a:picLocks noChangeAspect="1"/>
          </p:cNvPicPr>
          <p:nvPr/>
        </p:nvPicPr>
        <p:blipFill>
          <a:blip r:embed="rId2"/>
          <a:srcRect/>
          <a:stretch>
            <a:fillRect/>
          </a:stretch>
        </p:blipFill>
        <p:spPr bwMode="auto">
          <a:xfrm>
            <a:off x="0" y="-774700"/>
            <a:ext cx="7775575" cy="11136313"/>
          </a:xfrm>
          <a:prstGeom prst="rect">
            <a:avLst/>
          </a:prstGeom>
          <a:noFill/>
          <a:ln w="9525">
            <a:noFill/>
            <a:miter lim="800000"/>
            <a:headEnd/>
            <a:tailEnd/>
          </a:ln>
        </p:spPr>
      </p:pic>
      <p:sp>
        <p:nvSpPr>
          <p:cNvPr id="19458" name="角丸四角形 1"/>
          <p:cNvSpPr>
            <a:spLocks noChangeArrowheads="1"/>
          </p:cNvSpPr>
          <p:nvPr/>
        </p:nvSpPr>
        <p:spPr bwMode="auto">
          <a:xfrm>
            <a:off x="0" y="8883650"/>
            <a:ext cx="7775575" cy="2024063"/>
          </a:xfrm>
          <a:prstGeom prst="roundRect">
            <a:avLst>
              <a:gd name="adj" fmla="val 0"/>
            </a:avLst>
          </a:prstGeom>
          <a:solidFill>
            <a:schemeClr val="bg1"/>
          </a:solidFill>
          <a:ln w="25400" algn="ctr">
            <a:noFill/>
            <a:round/>
            <a:headEnd/>
            <a:tailEnd/>
          </a:ln>
        </p:spPr>
        <p:txBody>
          <a:bodyPr lIns="101901" tIns="50950" rIns="101901" bIns="50950" anchor="ctr"/>
          <a:lstStyle/>
          <a:p>
            <a:pPr algn="ctr" defTabSz="1019175"/>
            <a:endParaRPr lang="ja-JP" altLang="en-US">
              <a:solidFill>
                <a:srgbClr val="000000"/>
              </a:solidFill>
              <a:latin typeface="Calibri" pitchFamily="34" charset="0"/>
            </a:endParaRPr>
          </a:p>
        </p:txBody>
      </p:sp>
      <p:sp>
        <p:nvSpPr>
          <p:cNvPr id="19459" name="タイトル 1"/>
          <p:cNvSpPr txBox="1">
            <a:spLocks/>
          </p:cNvSpPr>
          <p:nvPr/>
        </p:nvSpPr>
        <p:spPr bwMode="auto">
          <a:xfrm>
            <a:off x="2141538" y="9286875"/>
            <a:ext cx="5030787" cy="790575"/>
          </a:xfrm>
          <a:prstGeom prst="rect">
            <a:avLst/>
          </a:prstGeom>
          <a:noFill/>
          <a:ln w="9525">
            <a:noFill/>
            <a:miter lim="800000"/>
            <a:headEnd/>
            <a:tailEnd/>
          </a:ln>
        </p:spPr>
        <p:txBody>
          <a:bodyPr lIns="142661" tIns="71331" rIns="142661" bIns="71331"/>
          <a:lstStyle/>
          <a:p>
            <a:pPr defTabSz="1425575"/>
            <a:r>
              <a:rPr lang="ja-JP" altLang="en-US" sz="3100">
                <a:latin typeface="Calibri" pitchFamily="34" charset="0"/>
                <a:ea typeface="HG創英角ﾎﾟｯﾌﾟ体" pitchFamily="49" charset="-128"/>
              </a:rPr>
              <a:t>有限会社　まいらいふ</a:t>
            </a:r>
          </a:p>
          <a:p>
            <a:pPr defTabSz="1425575"/>
            <a:r>
              <a:rPr lang="ja-JP" altLang="en-US" sz="1800">
                <a:latin typeface="Calibri" pitchFamily="34" charset="0"/>
              </a:rPr>
              <a:t>神戸市下祇園町</a:t>
            </a:r>
            <a:r>
              <a:rPr lang="en-US" altLang="ja-JP" sz="1800">
                <a:latin typeface="Calibri" pitchFamily="34" charset="0"/>
              </a:rPr>
              <a:t>1-13</a:t>
            </a:r>
            <a:r>
              <a:rPr lang="ja-JP" altLang="en-US" sz="1800">
                <a:latin typeface="Calibri" pitchFamily="34" charset="0"/>
              </a:rPr>
              <a:t>（神戸大学病院北側すぐ）</a:t>
            </a:r>
          </a:p>
          <a:p>
            <a:pPr defTabSz="1425575"/>
            <a:r>
              <a:rPr lang="en-US" altLang="ja-JP" sz="3100">
                <a:latin typeface="Calibri" pitchFamily="34" charset="0"/>
              </a:rPr>
              <a:t>TEL:</a:t>
            </a:r>
            <a:r>
              <a:rPr lang="en-US" altLang="ja-JP" sz="3100">
                <a:solidFill>
                  <a:srgbClr val="FF0000"/>
                </a:solidFill>
                <a:latin typeface="Calibri" pitchFamily="34" charset="0"/>
              </a:rPr>
              <a:t>078-366-4484</a:t>
            </a:r>
            <a:r>
              <a:rPr lang="en-US" altLang="ja-JP" sz="1800">
                <a:latin typeface="Calibri" pitchFamily="34" charset="0"/>
              </a:rPr>
              <a:t>FAX</a:t>
            </a:r>
            <a:r>
              <a:rPr lang="ja-JP" altLang="en-US" sz="1800">
                <a:latin typeface="Calibri" pitchFamily="34" charset="0"/>
              </a:rPr>
              <a:t>：</a:t>
            </a:r>
            <a:r>
              <a:rPr lang="en-US" altLang="ja-JP" sz="1800">
                <a:latin typeface="Calibri" pitchFamily="34" charset="0"/>
              </a:rPr>
              <a:t>078-366-4486</a:t>
            </a:r>
          </a:p>
        </p:txBody>
      </p:sp>
      <p:sp>
        <p:nvSpPr>
          <p:cNvPr id="19460" name="角丸四角形 10"/>
          <p:cNvSpPr>
            <a:spLocks noChangeArrowheads="1"/>
          </p:cNvSpPr>
          <p:nvPr/>
        </p:nvSpPr>
        <p:spPr bwMode="auto">
          <a:xfrm>
            <a:off x="877888" y="5111750"/>
            <a:ext cx="6197600" cy="1273175"/>
          </a:xfrm>
          <a:prstGeom prst="roundRect">
            <a:avLst>
              <a:gd name="adj" fmla="val 16667"/>
            </a:avLst>
          </a:prstGeom>
          <a:solidFill>
            <a:schemeClr val="bg1"/>
          </a:solidFill>
          <a:ln w="25400" algn="ctr">
            <a:solidFill>
              <a:srgbClr val="FF0000"/>
            </a:solidFill>
            <a:round/>
            <a:headEnd/>
            <a:tailEnd/>
          </a:ln>
        </p:spPr>
        <p:txBody>
          <a:bodyPr lIns="101901" tIns="50950" rIns="101901" bIns="50950" anchor="ctr"/>
          <a:lstStyle/>
          <a:p>
            <a:pPr defTabSz="1019175"/>
            <a:r>
              <a:rPr lang="ja-JP" altLang="en-US" sz="1800" b="1">
                <a:solidFill>
                  <a:srgbClr val="FF0000"/>
                </a:solidFill>
                <a:latin typeface="Calibri" pitchFamily="34" charset="0"/>
              </a:rPr>
              <a:t>レトルトは保存料、殺菌料を使用していない安全な食品です。</a:t>
            </a:r>
            <a:endParaRPr lang="en-US" altLang="ja-JP" sz="1800" b="1">
              <a:solidFill>
                <a:srgbClr val="FF0000"/>
              </a:solidFill>
              <a:latin typeface="Calibri" pitchFamily="34" charset="0"/>
            </a:endParaRPr>
          </a:p>
          <a:p>
            <a:pPr defTabSz="1019175">
              <a:lnSpc>
                <a:spcPct val="150000"/>
              </a:lnSpc>
            </a:pPr>
            <a:r>
              <a:rPr lang="ja-JP" altLang="en-US" sz="1200">
                <a:latin typeface="Calibri" pitchFamily="34" charset="0"/>
              </a:rPr>
              <a:t>レトルト食品は、食品衛生法で保存料、殺菌料を使用してはいけないと定められております。</a:t>
            </a:r>
            <a:endParaRPr lang="en-US" altLang="ja-JP" sz="1200">
              <a:latin typeface="Calibri" pitchFamily="34" charset="0"/>
            </a:endParaRPr>
          </a:p>
          <a:p>
            <a:pPr defTabSz="1019175">
              <a:lnSpc>
                <a:spcPct val="150000"/>
              </a:lnSpc>
            </a:pPr>
            <a:r>
              <a:rPr lang="en-US" altLang="ja-JP" sz="1200">
                <a:latin typeface="Calibri" pitchFamily="34" charset="0"/>
              </a:rPr>
              <a:t>120</a:t>
            </a:r>
            <a:r>
              <a:rPr lang="ja-JP" altLang="en-US" sz="1200">
                <a:latin typeface="Calibri" pitchFamily="34" charset="0"/>
              </a:rPr>
              <a:t>℃以上の高温で加圧加熱殺菌する製法で安全な食品です。常温で保存が出来ます。</a:t>
            </a:r>
            <a:endParaRPr lang="en-US" altLang="ja-JP" sz="1200">
              <a:latin typeface="Calibri" pitchFamily="34" charset="0"/>
            </a:endParaRPr>
          </a:p>
          <a:p>
            <a:pPr defTabSz="1019175">
              <a:lnSpc>
                <a:spcPct val="150000"/>
              </a:lnSpc>
            </a:pPr>
            <a:r>
              <a:rPr lang="ja-JP" altLang="en-US" sz="1200">
                <a:latin typeface="Calibri" pitchFamily="34" charset="0"/>
              </a:rPr>
              <a:t>もしもの時は温めなくても食べられ、災害食にもなります。</a:t>
            </a:r>
            <a:endParaRPr lang="en-US" altLang="ja-JP" sz="1200">
              <a:latin typeface="Calibri" pitchFamily="34" charset="0"/>
            </a:endParaRPr>
          </a:p>
        </p:txBody>
      </p:sp>
      <p:pic>
        <p:nvPicPr>
          <p:cNvPr id="19461" name="Picture 3" descr="Z:\秋田　おかず箱\画像\20140708おかず箱ROGO\おかず箱おばあちゃん.png"/>
          <p:cNvPicPr>
            <a:picLocks noChangeAspect="1" noChangeArrowheads="1"/>
          </p:cNvPicPr>
          <p:nvPr/>
        </p:nvPicPr>
        <p:blipFill>
          <a:blip r:embed="rId3"/>
          <a:srcRect/>
          <a:stretch>
            <a:fillRect/>
          </a:stretch>
        </p:blipFill>
        <p:spPr bwMode="auto">
          <a:xfrm>
            <a:off x="5795963" y="0"/>
            <a:ext cx="1422400" cy="1633538"/>
          </a:xfrm>
          <a:prstGeom prst="rect">
            <a:avLst/>
          </a:prstGeom>
          <a:noFill/>
          <a:ln w="9525">
            <a:noFill/>
            <a:miter lim="800000"/>
            <a:headEnd/>
            <a:tailEnd/>
          </a:ln>
        </p:spPr>
      </p:pic>
      <p:sp>
        <p:nvSpPr>
          <p:cNvPr id="19462" name="Text Box 13"/>
          <p:cNvSpPr txBox="1">
            <a:spLocks noChangeArrowheads="1"/>
          </p:cNvSpPr>
          <p:nvPr/>
        </p:nvSpPr>
        <p:spPr bwMode="auto">
          <a:xfrm>
            <a:off x="1357313" y="3392488"/>
            <a:ext cx="520700" cy="1585912"/>
          </a:xfrm>
          <a:prstGeom prst="rect">
            <a:avLst/>
          </a:prstGeom>
          <a:noFill/>
          <a:ln w="9525">
            <a:noFill/>
            <a:miter lim="800000"/>
            <a:headEnd/>
            <a:tailEnd/>
          </a:ln>
        </p:spPr>
        <p:txBody>
          <a:bodyPr vert="eaVert" lIns="101901" tIns="50950" rIns="101901" bIns="50950">
            <a:spAutoFit/>
          </a:bodyPr>
          <a:lstStyle/>
          <a:p>
            <a:pPr defTabSz="1019175">
              <a:spcBef>
                <a:spcPct val="50000"/>
              </a:spcBef>
            </a:pPr>
            <a:endParaRPr lang="ja-JP" altLang="en-US"/>
          </a:p>
        </p:txBody>
      </p:sp>
      <p:pic>
        <p:nvPicPr>
          <p:cNvPr id="19463" name="図 3" descr="C:\Users\まいらいふ\AppData\Local\Microsoft\Windows Live Mail\WLMDSS.tmp\WLM3AD8.tmp\らいふくん-力こぶ.jpg"/>
          <p:cNvPicPr>
            <a:picLocks noChangeAspect="1" noChangeArrowheads="1"/>
          </p:cNvPicPr>
          <p:nvPr/>
        </p:nvPicPr>
        <p:blipFill>
          <a:blip r:embed="rId4"/>
          <a:srcRect/>
          <a:stretch>
            <a:fillRect/>
          </a:stretch>
        </p:blipFill>
        <p:spPr bwMode="auto">
          <a:xfrm>
            <a:off x="596900" y="8947150"/>
            <a:ext cx="644525" cy="1897063"/>
          </a:xfrm>
          <a:prstGeom prst="rect">
            <a:avLst/>
          </a:prstGeom>
          <a:noFill/>
          <a:ln w="9525">
            <a:noFill/>
            <a:miter lim="800000"/>
            <a:headEnd/>
            <a:tailEnd/>
          </a:ln>
        </p:spPr>
      </p:pic>
      <p:sp>
        <p:nvSpPr>
          <p:cNvPr id="19464" name="テキスト ボックス 31"/>
          <p:cNvSpPr txBox="1">
            <a:spLocks noChangeArrowheads="1"/>
          </p:cNvSpPr>
          <p:nvPr/>
        </p:nvSpPr>
        <p:spPr bwMode="auto">
          <a:xfrm>
            <a:off x="849313" y="1173163"/>
            <a:ext cx="6124575" cy="1460500"/>
          </a:xfrm>
          <a:prstGeom prst="rect">
            <a:avLst/>
          </a:prstGeom>
          <a:noFill/>
          <a:ln w="9525">
            <a:noFill/>
            <a:miter lim="800000"/>
            <a:headEnd/>
            <a:tailEnd/>
          </a:ln>
        </p:spPr>
        <p:txBody>
          <a:bodyPr lIns="89296" tIns="44647" rIns="89296" bIns="44647">
            <a:spAutoFit/>
          </a:bodyPr>
          <a:lstStyle/>
          <a:p>
            <a:pPr marL="342900" indent="-342900" defTabSz="1425575">
              <a:lnSpc>
                <a:spcPct val="150000"/>
              </a:lnSpc>
              <a:buFont typeface="Arial" charset="0"/>
              <a:buChar char="•"/>
            </a:pPr>
            <a:r>
              <a:rPr lang="ja-JP" altLang="en-US" b="1">
                <a:solidFill>
                  <a:srgbClr val="00B050"/>
                </a:solidFill>
                <a:latin typeface="HG丸ｺﾞｼｯｸM-PRO" pitchFamily="50" charset="-128"/>
                <a:ea typeface="HG丸ｺﾞｼｯｸM-PRO" pitchFamily="50" charset="-128"/>
              </a:rPr>
              <a:t>長期常温保存が使いやすい！</a:t>
            </a:r>
            <a:r>
              <a:rPr lang="ja-JP" altLang="en-US" sz="1600">
                <a:solidFill>
                  <a:srgbClr val="00B050"/>
                </a:solidFill>
                <a:latin typeface="HG丸ｺﾞｼｯｸM-PRO" pitchFamily="50" charset="-128"/>
                <a:ea typeface="HG丸ｺﾞｼｯｸM-PRO" pitchFamily="50" charset="-128"/>
              </a:rPr>
              <a:t>（</a:t>
            </a:r>
            <a:r>
              <a:rPr lang="en-US" altLang="ja-JP" sz="1600">
                <a:solidFill>
                  <a:srgbClr val="00B050"/>
                </a:solidFill>
                <a:latin typeface="HG丸ｺﾞｼｯｸM-PRO" pitchFamily="50" charset="-128"/>
                <a:ea typeface="HG丸ｺﾞｼｯｸM-PRO" pitchFamily="50" charset="-128"/>
              </a:rPr>
              <a:t>1</a:t>
            </a:r>
            <a:r>
              <a:rPr lang="ja-JP" altLang="en-US" sz="1600">
                <a:solidFill>
                  <a:srgbClr val="00B050"/>
                </a:solidFill>
                <a:latin typeface="HG丸ｺﾞｼｯｸM-PRO" pitchFamily="50" charset="-128"/>
                <a:ea typeface="HG丸ｺﾞｼｯｸM-PRO" pitchFamily="50" charset="-128"/>
              </a:rPr>
              <a:t>年～</a:t>
            </a:r>
            <a:r>
              <a:rPr lang="en-US" altLang="ja-JP" sz="1600">
                <a:solidFill>
                  <a:srgbClr val="00B050"/>
                </a:solidFill>
                <a:latin typeface="HG丸ｺﾞｼｯｸM-PRO" pitchFamily="50" charset="-128"/>
                <a:ea typeface="HG丸ｺﾞｼｯｸM-PRO" pitchFamily="50" charset="-128"/>
              </a:rPr>
              <a:t>3</a:t>
            </a:r>
            <a:r>
              <a:rPr lang="ja-JP" altLang="en-US" sz="1600">
                <a:solidFill>
                  <a:srgbClr val="00B050"/>
                </a:solidFill>
                <a:latin typeface="HG丸ｺﾞｼｯｸM-PRO" pitchFamily="50" charset="-128"/>
                <a:ea typeface="HG丸ｺﾞｼｯｸM-PRO" pitchFamily="50" charset="-128"/>
              </a:rPr>
              <a:t>年）</a:t>
            </a:r>
            <a:endParaRPr lang="en-US" altLang="ja-JP" sz="1600">
              <a:solidFill>
                <a:srgbClr val="00B050"/>
              </a:solidFill>
              <a:latin typeface="HG丸ｺﾞｼｯｸM-PRO" pitchFamily="50" charset="-128"/>
              <a:ea typeface="HG丸ｺﾞｼｯｸM-PRO" pitchFamily="50" charset="-128"/>
            </a:endParaRPr>
          </a:p>
          <a:p>
            <a:pPr marL="342900" indent="-342900" defTabSz="1425575">
              <a:lnSpc>
                <a:spcPct val="150000"/>
              </a:lnSpc>
              <a:buFont typeface="Arial" charset="0"/>
              <a:buChar char="•"/>
            </a:pPr>
            <a:r>
              <a:rPr lang="ja-JP" altLang="en-US" b="1">
                <a:solidFill>
                  <a:srgbClr val="00B050"/>
                </a:solidFill>
                <a:latin typeface="HG丸ｺﾞｼｯｸM-PRO" pitchFamily="50" charset="-128"/>
                <a:ea typeface="HG丸ｺﾞｼｯｸM-PRO" pitchFamily="50" charset="-128"/>
              </a:rPr>
              <a:t>カロリー・塩分・脂質の表記で健康管理</a:t>
            </a:r>
            <a:endParaRPr lang="en-US" altLang="ja-JP" b="1">
              <a:solidFill>
                <a:srgbClr val="00B050"/>
              </a:solidFill>
              <a:latin typeface="HG丸ｺﾞｼｯｸM-PRO" pitchFamily="50" charset="-128"/>
              <a:ea typeface="HG丸ｺﾞｼｯｸM-PRO" pitchFamily="50" charset="-128"/>
            </a:endParaRPr>
          </a:p>
          <a:p>
            <a:pPr marL="342900" indent="-342900" defTabSz="1425575">
              <a:lnSpc>
                <a:spcPct val="150000"/>
              </a:lnSpc>
              <a:buFont typeface="Arial" charset="0"/>
              <a:buChar char="•"/>
            </a:pPr>
            <a:r>
              <a:rPr lang="ja-JP" altLang="en-US" b="1">
                <a:solidFill>
                  <a:srgbClr val="00B050"/>
                </a:solidFill>
                <a:latin typeface="HG丸ｺﾞｼｯｸM-PRO" pitchFamily="50" charset="-128"/>
                <a:ea typeface="HG丸ｺﾞｼｯｸM-PRO" pitchFamily="50" charset="-128"/>
              </a:rPr>
              <a:t>普段のおかずが非常食なのでストレスフリー！</a:t>
            </a:r>
            <a:endParaRPr lang="en-US" altLang="ja-JP" b="1">
              <a:solidFill>
                <a:srgbClr val="00B050"/>
              </a:solidFill>
              <a:latin typeface="HG丸ｺﾞｼｯｸM-PRO" pitchFamily="50" charset="-128"/>
              <a:ea typeface="HG丸ｺﾞｼｯｸM-PRO" pitchFamily="50" charset="-128"/>
            </a:endParaRPr>
          </a:p>
        </p:txBody>
      </p:sp>
      <p:sp>
        <p:nvSpPr>
          <p:cNvPr id="19465" name="Text Box 14"/>
          <p:cNvSpPr txBox="1">
            <a:spLocks noChangeArrowheads="1"/>
          </p:cNvSpPr>
          <p:nvPr/>
        </p:nvSpPr>
        <p:spPr bwMode="auto">
          <a:xfrm>
            <a:off x="1908175" y="330200"/>
            <a:ext cx="3895725" cy="519113"/>
          </a:xfrm>
          <a:prstGeom prst="rect">
            <a:avLst/>
          </a:prstGeom>
          <a:noFill/>
          <a:ln w="9525">
            <a:noFill/>
            <a:miter lim="800000"/>
            <a:headEnd/>
            <a:tailEnd/>
          </a:ln>
        </p:spPr>
        <p:txBody>
          <a:bodyPr>
            <a:spAutoFit/>
          </a:bodyPr>
          <a:lstStyle/>
          <a:p>
            <a:pPr algn="ctr" defTabSz="914400">
              <a:spcBef>
                <a:spcPct val="50000"/>
              </a:spcBef>
            </a:pPr>
            <a:r>
              <a:rPr lang="ja-JP" altLang="en-US" sz="2800">
                <a:latin typeface="HG丸ｺﾞｼｯｸM-PRO" pitchFamily="50" charset="-128"/>
                <a:ea typeface="HG丸ｺﾞｼｯｸM-PRO" pitchFamily="50" charset="-128"/>
              </a:rPr>
              <a:t>おかず箱導入のご提案</a:t>
            </a:r>
            <a:r>
              <a:rPr lang="ja-JP" altLang="en-US"/>
              <a:t>　</a:t>
            </a:r>
          </a:p>
        </p:txBody>
      </p:sp>
      <p:sp>
        <p:nvSpPr>
          <p:cNvPr id="19466" name="タイトル 1"/>
          <p:cNvSpPr txBox="1">
            <a:spLocks/>
          </p:cNvSpPr>
          <p:nvPr/>
        </p:nvSpPr>
        <p:spPr bwMode="auto">
          <a:xfrm>
            <a:off x="1241425" y="8888413"/>
            <a:ext cx="6292850" cy="441325"/>
          </a:xfrm>
          <a:prstGeom prst="rect">
            <a:avLst/>
          </a:prstGeom>
          <a:noFill/>
          <a:ln w="9525">
            <a:noFill/>
            <a:miter lim="800000"/>
            <a:headEnd/>
            <a:tailEnd/>
          </a:ln>
        </p:spPr>
        <p:txBody>
          <a:bodyPr lIns="101901" tIns="50950" rIns="101901" bIns="50950" anchor="ctr"/>
          <a:lstStyle/>
          <a:p>
            <a:pPr defTabSz="1019175"/>
            <a:r>
              <a:rPr lang="ja-JP" altLang="en-US" sz="1600">
                <a:latin typeface="HG丸ｺﾞｼｯｸM-PRO" pitchFamily="50" charset="-128"/>
                <a:ea typeface="HG丸ｺﾞｼｯｸM-PRO" pitchFamily="50" charset="-128"/>
              </a:rPr>
              <a:t>ご注文・お問い合わせは</a:t>
            </a:r>
            <a:r>
              <a:rPr lang="ja-JP" altLang="en-US">
                <a:latin typeface="HG丸ｺﾞｼｯｸM-PRO" pitchFamily="50" charset="-128"/>
                <a:ea typeface="HG丸ｺﾞｼｯｸM-PRO" pitchFamily="50" charset="-128"/>
              </a:rPr>
              <a:t>、</a:t>
            </a:r>
            <a:r>
              <a:rPr lang="en-US" altLang="ja-JP">
                <a:latin typeface="HG丸ｺﾞｼｯｸM-PRO" pitchFamily="50" charset="-128"/>
                <a:ea typeface="HG丸ｺﾞｼｯｸM-PRO" pitchFamily="50" charset="-128"/>
              </a:rPr>
              <a:t>okazubako@k-mylife.com</a:t>
            </a:r>
            <a:endParaRPr lang="en-US" altLang="ja-JP" sz="3200">
              <a:latin typeface="Calibri" pitchFamily="34" charset="0"/>
            </a:endParaRPr>
          </a:p>
        </p:txBody>
      </p:sp>
      <p:cxnSp>
        <p:nvCxnSpPr>
          <p:cNvPr id="4" name="直線コネクタ 3"/>
          <p:cNvCxnSpPr/>
          <p:nvPr/>
        </p:nvCxnSpPr>
        <p:spPr>
          <a:xfrm flipH="1">
            <a:off x="1295400" y="8882063"/>
            <a:ext cx="1182688" cy="63500"/>
          </a:xfrm>
          <a:prstGeom prst="line">
            <a:avLst/>
          </a:prstGeom>
          <a:ln w="12700"/>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flipH="1" flipV="1">
            <a:off x="1328738" y="9310688"/>
            <a:ext cx="1184275" cy="36512"/>
          </a:xfrm>
          <a:prstGeom prst="line">
            <a:avLst/>
          </a:prstGeom>
          <a:ln w="12700"/>
        </p:spPr>
        <p:style>
          <a:lnRef idx="3">
            <a:schemeClr val="dk1"/>
          </a:lnRef>
          <a:fillRef idx="0">
            <a:schemeClr val="dk1"/>
          </a:fillRef>
          <a:effectRef idx="2">
            <a:schemeClr val="dk1"/>
          </a:effectRef>
          <a:fontRef idx="minor">
            <a:schemeClr val="tx1"/>
          </a:fontRef>
        </p:style>
      </p:cxnSp>
      <p:sp>
        <p:nvSpPr>
          <p:cNvPr id="19469" name="Text Box 14"/>
          <p:cNvSpPr txBox="1">
            <a:spLocks noChangeArrowheads="1"/>
          </p:cNvSpPr>
          <p:nvPr/>
        </p:nvSpPr>
        <p:spPr bwMode="auto">
          <a:xfrm>
            <a:off x="1903413" y="0"/>
            <a:ext cx="3938587" cy="338138"/>
          </a:xfrm>
          <a:prstGeom prst="rect">
            <a:avLst/>
          </a:prstGeom>
          <a:noFill/>
          <a:ln w="9525">
            <a:noFill/>
            <a:miter lim="800000"/>
            <a:headEnd/>
            <a:tailEnd/>
          </a:ln>
        </p:spPr>
        <p:txBody>
          <a:bodyPr>
            <a:spAutoFit/>
          </a:bodyPr>
          <a:lstStyle/>
          <a:p>
            <a:pPr algn="ctr" defTabSz="914400">
              <a:spcBef>
                <a:spcPct val="50000"/>
              </a:spcBef>
            </a:pPr>
            <a:r>
              <a:rPr lang="ja-JP" altLang="en-US" sz="1600">
                <a:latin typeface="HG丸ｺﾞｼｯｸM-PRO" pitchFamily="50" charset="-128"/>
                <a:ea typeface="HG丸ｺﾞｼｯｸM-PRO" pitchFamily="50" charset="-128"/>
              </a:rPr>
              <a:t>災害用備蓄食として、普段の食事として　</a:t>
            </a:r>
          </a:p>
        </p:txBody>
      </p:sp>
      <p:sp>
        <p:nvSpPr>
          <p:cNvPr id="19470" name="角丸四角形 25"/>
          <p:cNvSpPr>
            <a:spLocks noChangeArrowheads="1"/>
          </p:cNvSpPr>
          <p:nvPr/>
        </p:nvSpPr>
        <p:spPr bwMode="auto">
          <a:xfrm>
            <a:off x="839788" y="6902450"/>
            <a:ext cx="6197600" cy="1517650"/>
          </a:xfrm>
          <a:prstGeom prst="roundRect">
            <a:avLst>
              <a:gd name="adj" fmla="val 16667"/>
            </a:avLst>
          </a:prstGeom>
          <a:solidFill>
            <a:schemeClr val="bg1"/>
          </a:solidFill>
          <a:ln w="25400" algn="ctr">
            <a:solidFill>
              <a:srgbClr val="FF0000"/>
            </a:solidFill>
            <a:round/>
            <a:headEnd/>
            <a:tailEnd/>
          </a:ln>
        </p:spPr>
        <p:txBody>
          <a:bodyPr lIns="101901" tIns="50950" rIns="101901" bIns="50950" anchor="ctr"/>
          <a:lstStyle/>
          <a:p>
            <a:pPr defTabSz="1019175"/>
            <a:r>
              <a:rPr lang="ja-JP" altLang="en-US" sz="1800" b="1">
                <a:solidFill>
                  <a:srgbClr val="FF0000"/>
                </a:solidFill>
                <a:latin typeface="Calibri" pitchFamily="34" charset="0"/>
              </a:rPr>
              <a:t>神戸市民は、１．１７を忘れない。</a:t>
            </a:r>
            <a:endParaRPr lang="en-US" altLang="ja-JP" sz="1800" b="1">
              <a:solidFill>
                <a:srgbClr val="FF0000"/>
              </a:solidFill>
              <a:latin typeface="Calibri" pitchFamily="34" charset="0"/>
            </a:endParaRPr>
          </a:p>
          <a:p>
            <a:pPr defTabSz="1019175">
              <a:lnSpc>
                <a:spcPct val="150000"/>
              </a:lnSpc>
            </a:pPr>
            <a:r>
              <a:rPr lang="ja-JP" altLang="en-US" sz="1200">
                <a:latin typeface="Calibri" pitchFamily="34" charset="0"/>
              </a:rPr>
              <a:t>私たちは、阪神淡路大震災を乗り越え、現在の生活を送っています。</a:t>
            </a:r>
            <a:endParaRPr lang="en-US" altLang="ja-JP" sz="1200">
              <a:latin typeface="Calibri" pitchFamily="34" charset="0"/>
            </a:endParaRPr>
          </a:p>
          <a:p>
            <a:pPr defTabSz="1019175">
              <a:lnSpc>
                <a:spcPct val="150000"/>
              </a:lnSpc>
            </a:pPr>
            <a:r>
              <a:rPr lang="ja-JP" altLang="en-US" sz="1200">
                <a:latin typeface="Calibri" pitchFamily="34" charset="0"/>
              </a:rPr>
              <a:t>有限会社まいらいふの創業も、阪神・淡路大震災がきっかけとなりました。あの時の被害を二度と起こさないように日頃からの備えが大切です。</a:t>
            </a:r>
            <a:endParaRPr lang="en-US" altLang="ja-JP" sz="1200">
              <a:latin typeface="Calibri" pitchFamily="34" charset="0"/>
            </a:endParaRPr>
          </a:p>
          <a:p>
            <a:pPr defTabSz="1019175">
              <a:lnSpc>
                <a:spcPct val="150000"/>
              </a:lnSpc>
            </a:pPr>
            <a:r>
              <a:rPr lang="ja-JP" altLang="en-US" sz="1200">
                <a:latin typeface="Calibri" pitchFamily="34" charset="0"/>
              </a:rPr>
              <a:t>まいらいふは、みなさまの安心・安全を少しでも支える存在でありたいです。</a:t>
            </a:r>
            <a:endParaRPr lang="en-US" altLang="ja-JP" sz="1200">
              <a:latin typeface="Calibri" pitchFamily="34" charset="0"/>
            </a:endParaRPr>
          </a:p>
        </p:txBody>
      </p:sp>
      <p:sp>
        <p:nvSpPr>
          <p:cNvPr id="19471" name="角丸四角形 27"/>
          <p:cNvSpPr>
            <a:spLocks noChangeArrowheads="1"/>
          </p:cNvSpPr>
          <p:nvPr/>
        </p:nvSpPr>
        <p:spPr bwMode="auto">
          <a:xfrm>
            <a:off x="838200" y="3130550"/>
            <a:ext cx="6197600" cy="1662113"/>
          </a:xfrm>
          <a:prstGeom prst="roundRect">
            <a:avLst>
              <a:gd name="adj" fmla="val 16667"/>
            </a:avLst>
          </a:prstGeom>
          <a:solidFill>
            <a:schemeClr val="bg1"/>
          </a:solidFill>
          <a:ln w="25400" algn="ctr">
            <a:solidFill>
              <a:srgbClr val="FF0000"/>
            </a:solidFill>
            <a:round/>
            <a:headEnd/>
            <a:tailEnd/>
          </a:ln>
        </p:spPr>
        <p:txBody>
          <a:bodyPr lIns="101901" tIns="50950" rIns="101901" bIns="50950" anchor="ctr"/>
          <a:lstStyle/>
          <a:p>
            <a:pPr defTabSz="1019175"/>
            <a:r>
              <a:rPr lang="ja-JP" altLang="en-US" sz="1800" b="1">
                <a:solidFill>
                  <a:srgbClr val="FF0000"/>
                </a:solidFill>
                <a:latin typeface="Calibri" pitchFamily="34" charset="0"/>
              </a:rPr>
              <a:t>おかず箱は、いろんな使い方ができます。</a:t>
            </a:r>
            <a:endParaRPr lang="en-US" altLang="ja-JP" sz="1800" b="1">
              <a:solidFill>
                <a:srgbClr val="FF0000"/>
              </a:solidFill>
              <a:latin typeface="Calibri" pitchFamily="34" charset="0"/>
            </a:endParaRPr>
          </a:p>
          <a:p>
            <a:pPr defTabSz="1019175">
              <a:lnSpc>
                <a:spcPct val="150000"/>
              </a:lnSpc>
              <a:buFont typeface="Arial" charset="0"/>
              <a:buChar char="•"/>
            </a:pPr>
            <a:r>
              <a:rPr lang="ja-JP" altLang="en-US" sz="1200">
                <a:latin typeface="Calibri" pitchFamily="34" charset="0"/>
              </a:rPr>
              <a:t>そのまま使うのではなく、少しアレンジを加えてよりおいしく</a:t>
            </a:r>
            <a:r>
              <a:rPr lang="en-US" altLang="ja-JP" sz="1200">
                <a:latin typeface="Calibri" pitchFamily="34" charset="0"/>
              </a:rPr>
              <a:t/>
            </a:r>
            <a:br>
              <a:rPr lang="en-US" altLang="ja-JP" sz="1200">
                <a:latin typeface="Calibri" pitchFamily="34" charset="0"/>
              </a:rPr>
            </a:br>
            <a:r>
              <a:rPr lang="ja-JP" altLang="en-US" sz="1200">
                <a:latin typeface="Calibri" pitchFamily="34" charset="0"/>
              </a:rPr>
              <a:t>～筍の土佐煮を天ぷらにしたり、ひじき煮を混ぜて混ぜご飯等などいろいろできます～</a:t>
            </a:r>
            <a:endParaRPr lang="en-US" altLang="ja-JP" sz="1200">
              <a:latin typeface="Calibri" pitchFamily="34" charset="0"/>
            </a:endParaRPr>
          </a:p>
          <a:p>
            <a:pPr defTabSz="1019175">
              <a:lnSpc>
                <a:spcPct val="150000"/>
              </a:lnSpc>
              <a:buFont typeface="Arial" charset="0"/>
              <a:buChar char="•"/>
            </a:pPr>
            <a:r>
              <a:rPr lang="ja-JP" altLang="en-US" sz="1200">
                <a:latin typeface="Calibri" pitchFamily="34" charset="0"/>
              </a:rPr>
              <a:t>忙しい時のちょっとしたおかずに使えます。</a:t>
            </a:r>
            <a:r>
              <a:rPr lang="en-US" altLang="ja-JP" sz="1200">
                <a:latin typeface="Calibri" pitchFamily="34" charset="0"/>
              </a:rPr>
              <a:t/>
            </a:r>
            <a:br>
              <a:rPr lang="en-US" altLang="ja-JP" sz="1200">
                <a:latin typeface="Calibri" pitchFamily="34" charset="0"/>
              </a:rPr>
            </a:br>
            <a:r>
              <a:rPr lang="ja-JP" altLang="en-US" sz="1200">
                <a:latin typeface="Calibri" pitchFamily="34" charset="0"/>
              </a:rPr>
              <a:t>～施設の食事準備の軽減やご利用者の“お腹が空いた！”やスタッフの夜食など～</a:t>
            </a:r>
            <a:endParaRPr lang="en-US" altLang="ja-JP" sz="12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1607</TotalTime>
  <Words>1073</Words>
  <Application>Microsoft Office PowerPoint</Application>
  <PresentationFormat>ユーザー設定</PresentationFormat>
  <Paragraphs>75</Paragraphs>
  <Slides>4</Slides>
  <Notes>0</Notes>
  <HiddenSlides>0</HiddenSlides>
  <MMClips>0</MMClips>
  <ScaleCrop>false</ScaleCrop>
  <HeadingPairs>
    <vt:vector size="6" baseType="variant">
      <vt:variant>
        <vt:lpstr>使用されているフォント</vt:lpstr>
      </vt:variant>
      <vt:variant>
        <vt:i4>10</vt:i4>
      </vt:variant>
      <vt:variant>
        <vt:lpstr>デザイン テンプレート</vt:lpstr>
      </vt:variant>
      <vt:variant>
        <vt:i4>12</vt:i4>
      </vt:variant>
      <vt:variant>
        <vt:lpstr>スライド タイトル</vt:lpstr>
      </vt:variant>
      <vt:variant>
        <vt:i4>4</vt:i4>
      </vt:variant>
    </vt:vector>
  </HeadingPairs>
  <TitlesOfParts>
    <vt:vector size="26" baseType="lpstr">
      <vt:lpstr>Arial</vt:lpstr>
      <vt:lpstr>ＭＳ Ｐゴシック</vt:lpstr>
      <vt:lpstr>Calibri Light</vt:lpstr>
      <vt:lpstr>Calibri</vt:lpstr>
      <vt:lpstr>07やさしさゴシック手書き</vt:lpstr>
      <vt:lpstr>HGPｺﾞｼｯｸE</vt:lpstr>
      <vt:lpstr>HG創英角ﾎﾟｯﾌﾟ体</vt:lpstr>
      <vt:lpstr>AR P丸ゴシック体E</vt:lpstr>
      <vt:lpstr>HG丸ｺﾞｼｯｸM-PRO</vt:lpstr>
      <vt:lpstr>Wingdings</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1_ガイド入りテンプレートサンプル20130531三木さん</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有限会社まいらいふ</cp:lastModifiedBy>
  <cp:revision>155</cp:revision>
  <cp:lastPrinted>2016-01-06T05:34:32Z</cp:lastPrinted>
  <dcterms:created xsi:type="dcterms:W3CDTF">2013-08-07T01:16:52Z</dcterms:created>
  <dcterms:modified xsi:type="dcterms:W3CDTF">2016-08-12T06:55:05Z</dcterms:modified>
</cp:coreProperties>
</file>